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870" r:id="rId2"/>
    <p:sldId id="979" r:id="rId3"/>
    <p:sldId id="1062" r:id="rId4"/>
    <p:sldId id="1096" r:id="rId5"/>
    <p:sldId id="1139" r:id="rId6"/>
    <p:sldId id="1097" r:id="rId7"/>
    <p:sldId id="1098" r:id="rId8"/>
    <p:sldId id="1112" r:id="rId9"/>
    <p:sldId id="1102" r:id="rId10"/>
    <p:sldId id="1103" r:id="rId11"/>
    <p:sldId id="1104" r:id="rId12"/>
    <p:sldId id="1105" r:id="rId13"/>
    <p:sldId id="1111" r:id="rId14"/>
    <p:sldId id="1113" r:id="rId15"/>
    <p:sldId id="1114" r:id="rId16"/>
    <p:sldId id="1115" r:id="rId17"/>
    <p:sldId id="1116" r:id="rId18"/>
    <p:sldId id="1128" r:id="rId19"/>
    <p:sldId id="1129" r:id="rId20"/>
    <p:sldId id="1137" r:id="rId21"/>
    <p:sldId id="1138" r:id="rId22"/>
    <p:sldId id="1136" r:id="rId23"/>
  </p:sldIdLst>
  <p:sldSz cx="9144000" cy="6858000" type="screen4x3"/>
  <p:notesSz cx="6735763" cy="98663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0066FF"/>
    <a:srgbClr val="FF0000"/>
    <a:srgbClr val="99CC00"/>
    <a:srgbClr val="D60093"/>
    <a:srgbClr val="CC0066"/>
    <a:srgbClr val="FF6600"/>
    <a:srgbClr val="009900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202B0CA-FC54-4496-8BCA-5EF66A818D29}" styleName="深色樣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12" autoAdjust="0"/>
    <p:restoredTop sz="84884" autoAdjust="0"/>
  </p:normalViewPr>
  <p:slideViewPr>
    <p:cSldViewPr>
      <p:cViewPr varScale="1">
        <p:scale>
          <a:sx n="78" d="100"/>
          <a:sy n="78" d="100"/>
        </p:scale>
        <p:origin x="114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6" y="286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TW"/>
              <a:t>運具類別</a:t>
            </a:r>
            <a:r>
              <a:rPr lang="en-US"/>
              <a:t>(</a:t>
            </a:r>
            <a:r>
              <a:rPr lang="zh-TW"/>
              <a:t>個</a:t>
            </a:r>
            <a:r>
              <a:rPr lang="en-US"/>
              <a:t>)</a:t>
            </a:r>
            <a:endParaRPr lang="zh-TW"/>
          </a:p>
        </c:rich>
      </c:tx>
      <c:layout>
        <c:manualLayout>
          <c:xMode val="edge"/>
          <c:yMode val="edge"/>
          <c:x val="1.5164403029293042E-2"/>
          <c:y val="7.6034993819852306E-2"/>
        </c:manualLayout>
      </c:layout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運具類別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3.3694172869681144E-4"/>
                  <c:y val="-9.374999999999999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1940-43DC-9CE9-C52070557968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5.7318284079546714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1940-43DC-9CE9-C52070557968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2.9734543384068437E-3"/>
                  <c:y val="3.125000000000000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1940-43DC-9CE9-C52070557968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8.7506302718501367E-3"/>
                  <c:y val="1.250000000000000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1940-43DC-9CE9-C52070557968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1.0685956546138749E-2"/>
                  <c:y val="3.125000000000000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1940-43DC-9CE9-C52070557968}"/>
                </c:ex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-1.2289232820284926E-2"/>
                  <c:y val="9.374999999999999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1940-43DC-9CE9-C52070557968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工作表1!$A$2:$A$7</c:f>
              <c:strCache>
                <c:ptCount val="6"/>
                <c:pt idx="0">
                  <c:v>基本服務</c:v>
                </c:pt>
                <c:pt idx="1">
                  <c:v>鐵路運輸</c:v>
                </c:pt>
                <c:pt idx="2">
                  <c:v>航空運輸</c:v>
                </c:pt>
                <c:pt idx="3">
                  <c:v>國道客運</c:v>
                </c:pt>
                <c:pt idx="4">
                  <c:v>市區公車</c:v>
                </c:pt>
                <c:pt idx="5">
                  <c:v>應用服務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3</c:v>
                </c:pt>
                <c:pt idx="1">
                  <c:v>8</c:v>
                </c:pt>
                <c:pt idx="2">
                  <c:v>5</c:v>
                </c:pt>
                <c:pt idx="3">
                  <c:v>7</c:v>
                </c:pt>
                <c:pt idx="4">
                  <c:v>142</c:v>
                </c:pt>
                <c:pt idx="5">
                  <c:v>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1940-43DC-9CE9-C520705579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40"/>
        <c:axId val="261130688"/>
        <c:axId val="261131232"/>
      </c:barChart>
      <c:catAx>
        <c:axId val="261130688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crossAx val="261131232"/>
        <c:crosses val="autoZero"/>
        <c:auto val="1"/>
        <c:lblAlgn val="ctr"/>
        <c:lblOffset val="100"/>
        <c:noMultiLvlLbl val="0"/>
      </c:catAx>
      <c:valAx>
        <c:axId val="261131232"/>
        <c:scaling>
          <c:orientation val="minMax"/>
        </c:scaling>
        <c:delete val="0"/>
        <c:axPos val="b"/>
        <c:majorGridlines/>
        <c:numFmt formatCode="General" sourceLinked="1"/>
        <c:majorTickMark val="none"/>
        <c:minorTickMark val="none"/>
        <c:tickLblPos val="nextTo"/>
        <c:crossAx val="2611306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6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4D5AEA-23CB-4A05-972D-2E56A5EEA5B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D541188C-9F77-4246-93CE-F37B3759CCAD}">
      <dgm:prSet phldrT="[文字]" custT="1"/>
      <dgm:spPr/>
      <dgm:t>
        <a:bodyPr/>
        <a:lstStyle/>
        <a:p>
          <a:r>
            <a:rPr lang="en-US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一</a:t>
          </a:r>
          <a:r>
            <a:rPr lang="en-US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 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持續擴充、維運及推動公路、軌道、航空公共運輸旅運資料標準。</a:t>
          </a:r>
          <a:endParaRPr lang="zh-TW" altLang="en-US" sz="1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1B25803-1E26-42A9-ADCA-CF3F26DFD951}" type="parTrans" cxnId="{04182F58-51F4-43C7-8D5C-2AAEBDCAEF44}">
      <dgm:prSet/>
      <dgm:spPr/>
      <dgm:t>
        <a:bodyPr/>
        <a:lstStyle/>
        <a:p>
          <a:endParaRPr lang="zh-TW" altLang="en-US" sz="1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2CB256B-EBB0-4783-B84D-24B517AD5357}" type="sibTrans" cxnId="{04182F58-51F4-43C7-8D5C-2AAEBDCAEF44}">
      <dgm:prSet/>
      <dgm:spPr/>
      <dgm:t>
        <a:bodyPr/>
        <a:lstStyle/>
        <a:p>
          <a:endParaRPr lang="zh-TW" altLang="en-US" sz="1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7861253-ABD0-4C78-9ED9-52DBA7C1066A}">
      <dgm:prSet custT="1"/>
      <dgm:spPr/>
      <dgm:t>
        <a:bodyPr/>
        <a:lstStyle/>
        <a:p>
          <a:pPr>
            <a:lnSpc>
              <a:spcPct val="60000"/>
            </a:lnSpc>
            <a:spcAft>
              <a:spcPts val="0"/>
            </a:spcAft>
          </a:pPr>
          <a:r>
            <a:rPr lang="en-US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二</a:t>
          </a:r>
          <a:r>
            <a:rPr lang="en-US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 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擴大六都以外市區公車、臺鐵、高鐵、捷運等各機關公共運輸旅運資料以及相關外部資訊整合介接，提昇來源端供應品質。</a:t>
          </a:r>
        </a:p>
      </dgm:t>
    </dgm:pt>
    <dgm:pt modelId="{1B9E9306-D1D6-453E-B220-9D0D50B1760D}" type="parTrans" cxnId="{D7A2112B-2772-44CF-AA2F-487DA18D5354}">
      <dgm:prSet/>
      <dgm:spPr/>
      <dgm:t>
        <a:bodyPr/>
        <a:lstStyle/>
        <a:p>
          <a:endParaRPr lang="zh-TW" altLang="en-US" sz="1600"/>
        </a:p>
      </dgm:t>
    </dgm:pt>
    <dgm:pt modelId="{43AEB28B-7431-4674-A117-3C655AF7E393}" type="sibTrans" cxnId="{D7A2112B-2772-44CF-AA2F-487DA18D5354}">
      <dgm:prSet/>
      <dgm:spPr/>
      <dgm:t>
        <a:bodyPr/>
        <a:lstStyle/>
        <a:p>
          <a:endParaRPr lang="zh-TW" altLang="en-US" sz="1600"/>
        </a:p>
      </dgm:t>
    </dgm:pt>
    <dgm:pt modelId="{65D7CE94-AB91-4D65-A612-59627A8EE6D2}">
      <dgm:prSet custT="1"/>
      <dgm:spPr/>
      <dgm:t>
        <a:bodyPr/>
        <a:lstStyle/>
        <a:p>
          <a:r>
            <a:rPr lang="en-US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三</a:t>
          </a:r>
          <a:r>
            <a:rPr lang="en-US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 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建構雲端化公共運輸整合資訊流通服務平臺共享機制。</a:t>
          </a:r>
        </a:p>
      </dgm:t>
    </dgm:pt>
    <dgm:pt modelId="{867FCE96-2AF3-4643-A7C5-76168266CE21}" type="parTrans" cxnId="{087DBA43-CF5E-40F9-B06A-50F742CD5B3E}">
      <dgm:prSet/>
      <dgm:spPr/>
      <dgm:t>
        <a:bodyPr/>
        <a:lstStyle/>
        <a:p>
          <a:endParaRPr lang="zh-TW" altLang="en-US" sz="1600"/>
        </a:p>
      </dgm:t>
    </dgm:pt>
    <dgm:pt modelId="{1B232134-AACA-43EE-9FFC-08D90B5AFC43}" type="sibTrans" cxnId="{087DBA43-CF5E-40F9-B06A-50F742CD5B3E}">
      <dgm:prSet/>
      <dgm:spPr/>
      <dgm:t>
        <a:bodyPr/>
        <a:lstStyle/>
        <a:p>
          <a:endParaRPr lang="zh-TW" altLang="en-US" sz="1600"/>
        </a:p>
      </dgm:t>
    </dgm:pt>
    <dgm:pt modelId="{89C90C55-2131-4C16-9EBD-18A30C0CCF59}">
      <dgm:prSet custT="1"/>
      <dgm:spPr/>
      <dgm:t>
        <a:bodyPr/>
        <a:lstStyle/>
        <a:p>
          <a:r>
            <a:rPr lang="en-US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四</a:t>
          </a:r>
          <a:r>
            <a:rPr lang="en-US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 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發展一站式公共運輸政府資料開放網站，加速資料授權及流通。</a:t>
          </a:r>
        </a:p>
      </dgm:t>
    </dgm:pt>
    <dgm:pt modelId="{94BB9C4D-9326-4000-93F8-A150FF1351FF}" type="parTrans" cxnId="{7D0EEDDC-682D-49CC-B6AC-E528CBB6B5F0}">
      <dgm:prSet/>
      <dgm:spPr/>
      <dgm:t>
        <a:bodyPr/>
        <a:lstStyle/>
        <a:p>
          <a:endParaRPr lang="zh-TW" altLang="en-US" sz="1600"/>
        </a:p>
      </dgm:t>
    </dgm:pt>
    <dgm:pt modelId="{7E1DBF17-B84A-46A2-9B3E-022E303834A9}" type="sibTrans" cxnId="{7D0EEDDC-682D-49CC-B6AC-E528CBB6B5F0}">
      <dgm:prSet/>
      <dgm:spPr/>
      <dgm:t>
        <a:bodyPr/>
        <a:lstStyle/>
        <a:p>
          <a:endParaRPr lang="zh-TW" altLang="en-US" sz="1600"/>
        </a:p>
      </dgm:t>
    </dgm:pt>
    <dgm:pt modelId="{632C2E18-3C76-437F-AB45-B7A8FCA681BA}">
      <dgm:prSet custT="1"/>
      <dgm:spPr/>
      <dgm:t>
        <a:bodyPr/>
        <a:lstStyle/>
        <a:p>
          <a:r>
            <a:rPr lang="en-US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五</a:t>
          </a:r>
          <a:r>
            <a:rPr lang="en-US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 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規劃公共運輸資料倉儲分析及應用架構，作為未來智慧交通巨量資料活化運用之基礎。</a:t>
          </a:r>
        </a:p>
      </dgm:t>
    </dgm:pt>
    <dgm:pt modelId="{DD228665-3CE4-4C56-AAF0-C79E217073AB}" type="parTrans" cxnId="{3AF6D12C-4EB9-46A9-A4CE-CEE6994DA617}">
      <dgm:prSet/>
      <dgm:spPr/>
      <dgm:t>
        <a:bodyPr/>
        <a:lstStyle/>
        <a:p>
          <a:endParaRPr lang="zh-TW" altLang="en-US" sz="1600"/>
        </a:p>
      </dgm:t>
    </dgm:pt>
    <dgm:pt modelId="{88587550-B32F-447E-9E46-7122F6D05374}" type="sibTrans" cxnId="{3AF6D12C-4EB9-46A9-A4CE-CEE6994DA617}">
      <dgm:prSet/>
      <dgm:spPr/>
      <dgm:t>
        <a:bodyPr/>
        <a:lstStyle/>
        <a:p>
          <a:endParaRPr lang="zh-TW" altLang="en-US" sz="1600"/>
        </a:p>
      </dgm:t>
    </dgm:pt>
    <dgm:pt modelId="{2694ED1D-9758-4B03-A4B6-434922C085F9}">
      <dgm:prSet custT="1"/>
      <dgm:spPr/>
      <dgm:t>
        <a:bodyPr/>
        <a:lstStyle/>
        <a:p>
          <a:r>
            <a:rPr lang="en-US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六</a:t>
          </a:r>
          <a:r>
            <a:rPr lang="en-US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 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辦理加值應用推廣及社群經營活動，活化民間加值應用。</a:t>
          </a:r>
        </a:p>
      </dgm:t>
    </dgm:pt>
    <dgm:pt modelId="{AE2A88C1-2C2B-4726-850E-21D0A7D6CC35}" type="parTrans" cxnId="{A78B869F-42E2-483F-83FE-4B4A4B58EF43}">
      <dgm:prSet/>
      <dgm:spPr/>
      <dgm:t>
        <a:bodyPr/>
        <a:lstStyle/>
        <a:p>
          <a:endParaRPr lang="zh-TW" altLang="en-US" sz="1600"/>
        </a:p>
      </dgm:t>
    </dgm:pt>
    <dgm:pt modelId="{9EA8D85F-97F8-461F-AB9F-AAFF4F2684EC}" type="sibTrans" cxnId="{A78B869F-42E2-483F-83FE-4B4A4B58EF43}">
      <dgm:prSet/>
      <dgm:spPr/>
      <dgm:t>
        <a:bodyPr/>
        <a:lstStyle/>
        <a:p>
          <a:endParaRPr lang="zh-TW" altLang="en-US" sz="1600"/>
        </a:p>
      </dgm:t>
    </dgm:pt>
    <dgm:pt modelId="{94A1C2C4-79A2-473B-8203-97766025F02F}" type="pres">
      <dgm:prSet presAssocID="{144D5AEA-23CB-4A05-972D-2E56A5EEA5B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TW" altLang="en-US"/>
        </a:p>
      </dgm:t>
    </dgm:pt>
    <dgm:pt modelId="{4418F0FB-EADE-4080-AD54-5AE5959D4062}" type="pres">
      <dgm:prSet presAssocID="{144D5AEA-23CB-4A05-972D-2E56A5EEA5B5}" presName="Name1" presStyleCnt="0"/>
      <dgm:spPr/>
      <dgm:t>
        <a:bodyPr/>
        <a:lstStyle/>
        <a:p>
          <a:endParaRPr lang="zh-TW" altLang="en-US"/>
        </a:p>
      </dgm:t>
    </dgm:pt>
    <dgm:pt modelId="{5FB00069-BC98-4F00-BB06-44DBA3124AD0}" type="pres">
      <dgm:prSet presAssocID="{144D5AEA-23CB-4A05-972D-2E56A5EEA5B5}" presName="cycle" presStyleCnt="0"/>
      <dgm:spPr/>
      <dgm:t>
        <a:bodyPr/>
        <a:lstStyle/>
        <a:p>
          <a:endParaRPr lang="zh-TW" altLang="en-US"/>
        </a:p>
      </dgm:t>
    </dgm:pt>
    <dgm:pt modelId="{012CD64E-E3F5-4352-A8E8-FDE79AEEA904}" type="pres">
      <dgm:prSet presAssocID="{144D5AEA-23CB-4A05-972D-2E56A5EEA5B5}" presName="srcNode" presStyleLbl="node1" presStyleIdx="0" presStyleCnt="6"/>
      <dgm:spPr/>
      <dgm:t>
        <a:bodyPr/>
        <a:lstStyle/>
        <a:p>
          <a:endParaRPr lang="zh-TW" altLang="en-US"/>
        </a:p>
      </dgm:t>
    </dgm:pt>
    <dgm:pt modelId="{25B2F285-2710-4B20-BB5B-E653472D70BB}" type="pres">
      <dgm:prSet presAssocID="{144D5AEA-23CB-4A05-972D-2E56A5EEA5B5}" presName="conn" presStyleLbl="parChTrans1D2" presStyleIdx="0" presStyleCnt="1"/>
      <dgm:spPr/>
      <dgm:t>
        <a:bodyPr/>
        <a:lstStyle/>
        <a:p>
          <a:endParaRPr lang="zh-TW" altLang="en-US"/>
        </a:p>
      </dgm:t>
    </dgm:pt>
    <dgm:pt modelId="{3BA334E0-9708-4AD4-A618-55337748D946}" type="pres">
      <dgm:prSet presAssocID="{144D5AEA-23CB-4A05-972D-2E56A5EEA5B5}" presName="extraNode" presStyleLbl="node1" presStyleIdx="0" presStyleCnt="6"/>
      <dgm:spPr/>
      <dgm:t>
        <a:bodyPr/>
        <a:lstStyle/>
        <a:p>
          <a:endParaRPr lang="zh-TW" altLang="en-US"/>
        </a:p>
      </dgm:t>
    </dgm:pt>
    <dgm:pt modelId="{04A87E23-C6ED-4AD0-B706-5077E3D8A5C0}" type="pres">
      <dgm:prSet presAssocID="{144D5AEA-23CB-4A05-972D-2E56A5EEA5B5}" presName="dstNode" presStyleLbl="node1" presStyleIdx="0" presStyleCnt="6"/>
      <dgm:spPr/>
      <dgm:t>
        <a:bodyPr/>
        <a:lstStyle/>
        <a:p>
          <a:endParaRPr lang="zh-TW" altLang="en-US"/>
        </a:p>
      </dgm:t>
    </dgm:pt>
    <dgm:pt modelId="{01644D6B-7173-407F-B18C-49AB581EA220}" type="pres">
      <dgm:prSet presAssocID="{D541188C-9F77-4246-93CE-F37B3759CCAD}" presName="text_1" presStyleLbl="node1" presStyleIdx="0" presStyleCnt="6" custScaleY="13826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04762B4-318B-48BB-B0F7-A777E6AF3FB5}" type="pres">
      <dgm:prSet presAssocID="{D541188C-9F77-4246-93CE-F37B3759CCAD}" presName="accent_1" presStyleCnt="0"/>
      <dgm:spPr/>
      <dgm:t>
        <a:bodyPr/>
        <a:lstStyle/>
        <a:p>
          <a:endParaRPr lang="zh-TW" altLang="en-US"/>
        </a:p>
      </dgm:t>
    </dgm:pt>
    <dgm:pt modelId="{B0716D84-C711-4930-86AE-3D50F655F04A}" type="pres">
      <dgm:prSet presAssocID="{D541188C-9F77-4246-93CE-F37B3759CCAD}" presName="accentRepeatNode" presStyleLbl="solidFgAcc1" presStyleIdx="0" presStyleCnt="6"/>
      <dgm:spPr/>
      <dgm:t>
        <a:bodyPr/>
        <a:lstStyle/>
        <a:p>
          <a:endParaRPr lang="zh-TW" altLang="en-US"/>
        </a:p>
      </dgm:t>
    </dgm:pt>
    <dgm:pt modelId="{31E09CCE-1D6B-489C-824F-F41B3E3F17CE}" type="pres">
      <dgm:prSet presAssocID="{17861253-ABD0-4C78-9ED9-52DBA7C1066A}" presName="text_2" presStyleLbl="node1" presStyleIdx="1" presStyleCnt="6" custScaleY="13926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C2B256-5C3C-4E85-A662-2AF8AE0D3BD6}" type="pres">
      <dgm:prSet presAssocID="{17861253-ABD0-4C78-9ED9-52DBA7C1066A}" presName="accent_2" presStyleCnt="0"/>
      <dgm:spPr/>
      <dgm:t>
        <a:bodyPr/>
        <a:lstStyle/>
        <a:p>
          <a:endParaRPr lang="zh-TW" altLang="en-US"/>
        </a:p>
      </dgm:t>
    </dgm:pt>
    <dgm:pt modelId="{72660A6A-B9CC-4125-9A08-097D66749DAE}" type="pres">
      <dgm:prSet presAssocID="{17861253-ABD0-4C78-9ED9-52DBA7C1066A}" presName="accentRepeatNode" presStyleLbl="solidFgAcc1" presStyleIdx="1" presStyleCnt="6"/>
      <dgm:spPr/>
      <dgm:t>
        <a:bodyPr/>
        <a:lstStyle/>
        <a:p>
          <a:endParaRPr lang="zh-TW" altLang="en-US"/>
        </a:p>
      </dgm:t>
    </dgm:pt>
    <dgm:pt modelId="{2D24F9B4-B0CE-4E0C-95E9-0189BF554236}" type="pres">
      <dgm:prSet presAssocID="{65D7CE94-AB91-4D65-A612-59627A8EE6D2}" presName="text_3" presStyleLbl="node1" presStyleIdx="2" presStyleCnt="6" custScaleY="12335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DC05B32-01BF-49C3-9B92-432DA374455D}" type="pres">
      <dgm:prSet presAssocID="{65D7CE94-AB91-4D65-A612-59627A8EE6D2}" presName="accent_3" presStyleCnt="0"/>
      <dgm:spPr/>
      <dgm:t>
        <a:bodyPr/>
        <a:lstStyle/>
        <a:p>
          <a:endParaRPr lang="zh-TW" altLang="en-US"/>
        </a:p>
      </dgm:t>
    </dgm:pt>
    <dgm:pt modelId="{F5CB525E-8907-4B63-A322-0CFBBC3B543A}" type="pres">
      <dgm:prSet presAssocID="{65D7CE94-AB91-4D65-A612-59627A8EE6D2}" presName="accentRepeatNode" presStyleLbl="solidFgAcc1" presStyleIdx="2" presStyleCnt="6"/>
      <dgm:spPr/>
      <dgm:t>
        <a:bodyPr/>
        <a:lstStyle/>
        <a:p>
          <a:endParaRPr lang="zh-TW" altLang="en-US"/>
        </a:p>
      </dgm:t>
    </dgm:pt>
    <dgm:pt modelId="{85F24CE4-4EA8-4045-9567-563EDDA2DFEE}" type="pres">
      <dgm:prSet presAssocID="{89C90C55-2131-4C16-9EBD-18A30C0CCF59}" presName="text_4" presStyleLbl="node1" presStyleIdx="3" presStyleCnt="6" custScaleY="13687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0FD46E-C255-4235-9F15-0C4E0B6E252A}" type="pres">
      <dgm:prSet presAssocID="{89C90C55-2131-4C16-9EBD-18A30C0CCF59}" presName="accent_4" presStyleCnt="0"/>
      <dgm:spPr/>
      <dgm:t>
        <a:bodyPr/>
        <a:lstStyle/>
        <a:p>
          <a:endParaRPr lang="zh-TW" altLang="en-US"/>
        </a:p>
      </dgm:t>
    </dgm:pt>
    <dgm:pt modelId="{92DCD297-5D7B-4D63-896A-2CD33BF0F3BC}" type="pres">
      <dgm:prSet presAssocID="{89C90C55-2131-4C16-9EBD-18A30C0CCF59}" presName="accentRepeatNode" presStyleLbl="solidFgAcc1" presStyleIdx="3" presStyleCnt="6"/>
      <dgm:spPr/>
      <dgm:t>
        <a:bodyPr/>
        <a:lstStyle/>
        <a:p>
          <a:endParaRPr lang="zh-TW" altLang="en-US"/>
        </a:p>
      </dgm:t>
    </dgm:pt>
    <dgm:pt modelId="{7D611AAF-1CBF-4565-B0C2-ED9EDA0D439D}" type="pres">
      <dgm:prSet presAssocID="{632C2E18-3C76-437F-AB45-B7A8FCA681BA}" presName="text_5" presStyleLbl="node1" presStyleIdx="4" presStyleCnt="6" custScaleY="13567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CF5FF5B-7866-4ED1-B0EB-6C66D5B8BDB4}" type="pres">
      <dgm:prSet presAssocID="{632C2E18-3C76-437F-AB45-B7A8FCA681BA}" presName="accent_5" presStyleCnt="0"/>
      <dgm:spPr/>
      <dgm:t>
        <a:bodyPr/>
        <a:lstStyle/>
        <a:p>
          <a:endParaRPr lang="zh-TW" altLang="en-US"/>
        </a:p>
      </dgm:t>
    </dgm:pt>
    <dgm:pt modelId="{76329DD6-BCA5-4F6A-A9FD-DAD64E017081}" type="pres">
      <dgm:prSet presAssocID="{632C2E18-3C76-437F-AB45-B7A8FCA681BA}" presName="accentRepeatNode" presStyleLbl="solidFgAcc1" presStyleIdx="4" presStyleCnt="6"/>
      <dgm:spPr/>
      <dgm:t>
        <a:bodyPr/>
        <a:lstStyle/>
        <a:p>
          <a:endParaRPr lang="zh-TW" altLang="en-US"/>
        </a:p>
      </dgm:t>
    </dgm:pt>
    <dgm:pt modelId="{F9AAA9CE-97CB-4F60-8EB8-34E61D50393E}" type="pres">
      <dgm:prSet presAssocID="{2694ED1D-9758-4B03-A4B6-434922C085F9}" presName="text_6" presStyleLbl="node1" presStyleIdx="5" presStyleCnt="6" custScaleY="1283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D1F2E9F-7D43-4C4F-A0F7-95F6F7ECE705}" type="pres">
      <dgm:prSet presAssocID="{2694ED1D-9758-4B03-A4B6-434922C085F9}" presName="accent_6" presStyleCnt="0"/>
      <dgm:spPr/>
      <dgm:t>
        <a:bodyPr/>
        <a:lstStyle/>
        <a:p>
          <a:endParaRPr lang="zh-TW" altLang="en-US"/>
        </a:p>
      </dgm:t>
    </dgm:pt>
    <dgm:pt modelId="{46498C78-F92A-4E6F-8032-50962EAAC481}" type="pres">
      <dgm:prSet presAssocID="{2694ED1D-9758-4B03-A4B6-434922C085F9}" presName="accentRepeatNode" presStyleLbl="solidFgAcc1" presStyleIdx="5" presStyleCnt="6"/>
      <dgm:spPr/>
      <dgm:t>
        <a:bodyPr/>
        <a:lstStyle/>
        <a:p>
          <a:endParaRPr lang="zh-TW" altLang="en-US"/>
        </a:p>
      </dgm:t>
    </dgm:pt>
  </dgm:ptLst>
  <dgm:cxnLst>
    <dgm:cxn modelId="{087DBA43-CF5E-40F9-B06A-50F742CD5B3E}" srcId="{144D5AEA-23CB-4A05-972D-2E56A5EEA5B5}" destId="{65D7CE94-AB91-4D65-A612-59627A8EE6D2}" srcOrd="2" destOrd="0" parTransId="{867FCE96-2AF3-4643-A7C5-76168266CE21}" sibTransId="{1B232134-AACA-43EE-9FFC-08D90B5AFC43}"/>
    <dgm:cxn modelId="{7D0EEDDC-682D-49CC-B6AC-E528CBB6B5F0}" srcId="{144D5AEA-23CB-4A05-972D-2E56A5EEA5B5}" destId="{89C90C55-2131-4C16-9EBD-18A30C0CCF59}" srcOrd="3" destOrd="0" parTransId="{94BB9C4D-9326-4000-93F8-A150FF1351FF}" sibTransId="{7E1DBF17-B84A-46A2-9B3E-022E303834A9}"/>
    <dgm:cxn modelId="{DC8ED522-70CF-411A-B946-5C8C0260C11F}" type="presOf" srcId="{17861253-ABD0-4C78-9ED9-52DBA7C1066A}" destId="{31E09CCE-1D6B-489C-824F-F41B3E3F17CE}" srcOrd="0" destOrd="0" presId="urn:microsoft.com/office/officeart/2008/layout/VerticalCurvedList"/>
    <dgm:cxn modelId="{542DDCD2-F12B-4423-AC5B-C4B2BD428DEA}" type="presOf" srcId="{D541188C-9F77-4246-93CE-F37B3759CCAD}" destId="{01644D6B-7173-407F-B18C-49AB581EA220}" srcOrd="0" destOrd="0" presId="urn:microsoft.com/office/officeart/2008/layout/VerticalCurvedList"/>
    <dgm:cxn modelId="{D7A2112B-2772-44CF-AA2F-487DA18D5354}" srcId="{144D5AEA-23CB-4A05-972D-2E56A5EEA5B5}" destId="{17861253-ABD0-4C78-9ED9-52DBA7C1066A}" srcOrd="1" destOrd="0" parTransId="{1B9E9306-D1D6-453E-B220-9D0D50B1760D}" sibTransId="{43AEB28B-7431-4674-A117-3C655AF7E393}"/>
    <dgm:cxn modelId="{A78B869F-42E2-483F-83FE-4B4A4B58EF43}" srcId="{144D5AEA-23CB-4A05-972D-2E56A5EEA5B5}" destId="{2694ED1D-9758-4B03-A4B6-434922C085F9}" srcOrd="5" destOrd="0" parTransId="{AE2A88C1-2C2B-4726-850E-21D0A7D6CC35}" sibTransId="{9EA8D85F-97F8-461F-AB9F-AAFF4F2684EC}"/>
    <dgm:cxn modelId="{04182F58-51F4-43C7-8D5C-2AAEBDCAEF44}" srcId="{144D5AEA-23CB-4A05-972D-2E56A5EEA5B5}" destId="{D541188C-9F77-4246-93CE-F37B3759CCAD}" srcOrd="0" destOrd="0" parTransId="{E1B25803-1E26-42A9-ADCA-CF3F26DFD951}" sibTransId="{02CB256B-EBB0-4783-B84D-24B517AD5357}"/>
    <dgm:cxn modelId="{3AF6D12C-4EB9-46A9-A4CE-CEE6994DA617}" srcId="{144D5AEA-23CB-4A05-972D-2E56A5EEA5B5}" destId="{632C2E18-3C76-437F-AB45-B7A8FCA681BA}" srcOrd="4" destOrd="0" parTransId="{DD228665-3CE4-4C56-AAF0-C79E217073AB}" sibTransId="{88587550-B32F-447E-9E46-7122F6D05374}"/>
    <dgm:cxn modelId="{8DEE25B6-FDA2-4F43-BB42-7973F222F118}" type="presOf" srcId="{65D7CE94-AB91-4D65-A612-59627A8EE6D2}" destId="{2D24F9B4-B0CE-4E0C-95E9-0189BF554236}" srcOrd="0" destOrd="0" presId="urn:microsoft.com/office/officeart/2008/layout/VerticalCurvedList"/>
    <dgm:cxn modelId="{BC3F6913-4DE7-4D0C-924B-357AE9049702}" type="presOf" srcId="{02CB256B-EBB0-4783-B84D-24B517AD5357}" destId="{25B2F285-2710-4B20-BB5B-E653472D70BB}" srcOrd="0" destOrd="0" presId="urn:microsoft.com/office/officeart/2008/layout/VerticalCurvedList"/>
    <dgm:cxn modelId="{57E665BD-7149-4A61-A838-75400946E34A}" type="presOf" srcId="{144D5AEA-23CB-4A05-972D-2E56A5EEA5B5}" destId="{94A1C2C4-79A2-473B-8203-97766025F02F}" srcOrd="0" destOrd="0" presId="urn:microsoft.com/office/officeart/2008/layout/VerticalCurvedList"/>
    <dgm:cxn modelId="{5B2E864E-D055-414D-A47A-F98FA35AB994}" type="presOf" srcId="{632C2E18-3C76-437F-AB45-B7A8FCA681BA}" destId="{7D611AAF-1CBF-4565-B0C2-ED9EDA0D439D}" srcOrd="0" destOrd="0" presId="urn:microsoft.com/office/officeart/2008/layout/VerticalCurvedList"/>
    <dgm:cxn modelId="{AEAF1684-4DC6-45C7-A01B-AA24B807EBB1}" type="presOf" srcId="{2694ED1D-9758-4B03-A4B6-434922C085F9}" destId="{F9AAA9CE-97CB-4F60-8EB8-34E61D50393E}" srcOrd="0" destOrd="0" presId="urn:microsoft.com/office/officeart/2008/layout/VerticalCurvedList"/>
    <dgm:cxn modelId="{77917456-EBE5-4909-BA92-E9A96F56037B}" type="presOf" srcId="{89C90C55-2131-4C16-9EBD-18A30C0CCF59}" destId="{85F24CE4-4EA8-4045-9567-563EDDA2DFEE}" srcOrd="0" destOrd="0" presId="urn:microsoft.com/office/officeart/2008/layout/VerticalCurvedList"/>
    <dgm:cxn modelId="{C43B0723-EE47-467B-9CB1-E17A67E5AA4A}" type="presParOf" srcId="{94A1C2C4-79A2-473B-8203-97766025F02F}" destId="{4418F0FB-EADE-4080-AD54-5AE5959D4062}" srcOrd="0" destOrd="0" presId="urn:microsoft.com/office/officeart/2008/layout/VerticalCurvedList"/>
    <dgm:cxn modelId="{F9E05F85-E563-4944-AE10-54E341C8B936}" type="presParOf" srcId="{4418F0FB-EADE-4080-AD54-5AE5959D4062}" destId="{5FB00069-BC98-4F00-BB06-44DBA3124AD0}" srcOrd="0" destOrd="0" presId="urn:microsoft.com/office/officeart/2008/layout/VerticalCurvedList"/>
    <dgm:cxn modelId="{C5922138-F20F-4B1E-BF73-1CC31C9C6DB1}" type="presParOf" srcId="{5FB00069-BC98-4F00-BB06-44DBA3124AD0}" destId="{012CD64E-E3F5-4352-A8E8-FDE79AEEA904}" srcOrd="0" destOrd="0" presId="urn:microsoft.com/office/officeart/2008/layout/VerticalCurvedList"/>
    <dgm:cxn modelId="{F0364579-0D35-4C42-9B20-5A184CC343AF}" type="presParOf" srcId="{5FB00069-BC98-4F00-BB06-44DBA3124AD0}" destId="{25B2F285-2710-4B20-BB5B-E653472D70BB}" srcOrd="1" destOrd="0" presId="urn:microsoft.com/office/officeart/2008/layout/VerticalCurvedList"/>
    <dgm:cxn modelId="{99C42AFA-5953-43DA-95BA-210931CAAA25}" type="presParOf" srcId="{5FB00069-BC98-4F00-BB06-44DBA3124AD0}" destId="{3BA334E0-9708-4AD4-A618-55337748D946}" srcOrd="2" destOrd="0" presId="urn:microsoft.com/office/officeart/2008/layout/VerticalCurvedList"/>
    <dgm:cxn modelId="{E191792A-FE7B-4ED9-B9B6-E20B257CB174}" type="presParOf" srcId="{5FB00069-BC98-4F00-BB06-44DBA3124AD0}" destId="{04A87E23-C6ED-4AD0-B706-5077E3D8A5C0}" srcOrd="3" destOrd="0" presId="urn:microsoft.com/office/officeart/2008/layout/VerticalCurvedList"/>
    <dgm:cxn modelId="{49271C21-D806-4CC6-8F0A-539E3F74136F}" type="presParOf" srcId="{4418F0FB-EADE-4080-AD54-5AE5959D4062}" destId="{01644D6B-7173-407F-B18C-49AB581EA220}" srcOrd="1" destOrd="0" presId="urn:microsoft.com/office/officeart/2008/layout/VerticalCurvedList"/>
    <dgm:cxn modelId="{DFEFDD52-A239-431E-9097-6B04C23C0702}" type="presParOf" srcId="{4418F0FB-EADE-4080-AD54-5AE5959D4062}" destId="{804762B4-318B-48BB-B0F7-A777E6AF3FB5}" srcOrd="2" destOrd="0" presId="urn:microsoft.com/office/officeart/2008/layout/VerticalCurvedList"/>
    <dgm:cxn modelId="{2C9EA0D4-8C9D-47D3-8A76-8C7CFFA68A1B}" type="presParOf" srcId="{804762B4-318B-48BB-B0F7-A777E6AF3FB5}" destId="{B0716D84-C711-4930-86AE-3D50F655F04A}" srcOrd="0" destOrd="0" presId="urn:microsoft.com/office/officeart/2008/layout/VerticalCurvedList"/>
    <dgm:cxn modelId="{025EBBC9-348F-4CB1-A73D-4206B78EE3AC}" type="presParOf" srcId="{4418F0FB-EADE-4080-AD54-5AE5959D4062}" destId="{31E09CCE-1D6B-489C-824F-F41B3E3F17CE}" srcOrd="3" destOrd="0" presId="urn:microsoft.com/office/officeart/2008/layout/VerticalCurvedList"/>
    <dgm:cxn modelId="{B96E4C1E-F6F2-415F-99D1-E08D150DAD76}" type="presParOf" srcId="{4418F0FB-EADE-4080-AD54-5AE5959D4062}" destId="{5AC2B256-5C3C-4E85-A662-2AF8AE0D3BD6}" srcOrd="4" destOrd="0" presId="urn:microsoft.com/office/officeart/2008/layout/VerticalCurvedList"/>
    <dgm:cxn modelId="{021A0F74-A709-4A44-9A02-4478D6EC8018}" type="presParOf" srcId="{5AC2B256-5C3C-4E85-A662-2AF8AE0D3BD6}" destId="{72660A6A-B9CC-4125-9A08-097D66749DAE}" srcOrd="0" destOrd="0" presId="urn:microsoft.com/office/officeart/2008/layout/VerticalCurvedList"/>
    <dgm:cxn modelId="{ED891675-8C5C-46D3-8400-81EE53D32889}" type="presParOf" srcId="{4418F0FB-EADE-4080-AD54-5AE5959D4062}" destId="{2D24F9B4-B0CE-4E0C-95E9-0189BF554236}" srcOrd="5" destOrd="0" presId="urn:microsoft.com/office/officeart/2008/layout/VerticalCurvedList"/>
    <dgm:cxn modelId="{AE750925-B9F3-4620-ABE4-7E3F077A0B0C}" type="presParOf" srcId="{4418F0FB-EADE-4080-AD54-5AE5959D4062}" destId="{BDC05B32-01BF-49C3-9B92-432DA374455D}" srcOrd="6" destOrd="0" presId="urn:microsoft.com/office/officeart/2008/layout/VerticalCurvedList"/>
    <dgm:cxn modelId="{71CA49D6-30D5-4CD7-9892-3B549F752097}" type="presParOf" srcId="{BDC05B32-01BF-49C3-9B92-432DA374455D}" destId="{F5CB525E-8907-4B63-A322-0CFBBC3B543A}" srcOrd="0" destOrd="0" presId="urn:microsoft.com/office/officeart/2008/layout/VerticalCurvedList"/>
    <dgm:cxn modelId="{50AD4B54-30BC-4A27-924C-F8EDDE1D085A}" type="presParOf" srcId="{4418F0FB-EADE-4080-AD54-5AE5959D4062}" destId="{85F24CE4-4EA8-4045-9567-563EDDA2DFEE}" srcOrd="7" destOrd="0" presId="urn:microsoft.com/office/officeart/2008/layout/VerticalCurvedList"/>
    <dgm:cxn modelId="{67DA79D0-6C97-4A04-A31A-D119A4327995}" type="presParOf" srcId="{4418F0FB-EADE-4080-AD54-5AE5959D4062}" destId="{1D0FD46E-C255-4235-9F15-0C4E0B6E252A}" srcOrd="8" destOrd="0" presId="urn:microsoft.com/office/officeart/2008/layout/VerticalCurvedList"/>
    <dgm:cxn modelId="{0D283491-E1FF-4B0C-AF66-EA8804959B38}" type="presParOf" srcId="{1D0FD46E-C255-4235-9F15-0C4E0B6E252A}" destId="{92DCD297-5D7B-4D63-896A-2CD33BF0F3BC}" srcOrd="0" destOrd="0" presId="urn:microsoft.com/office/officeart/2008/layout/VerticalCurvedList"/>
    <dgm:cxn modelId="{63335E63-A22D-4B48-84C7-E9F691D11457}" type="presParOf" srcId="{4418F0FB-EADE-4080-AD54-5AE5959D4062}" destId="{7D611AAF-1CBF-4565-B0C2-ED9EDA0D439D}" srcOrd="9" destOrd="0" presId="urn:microsoft.com/office/officeart/2008/layout/VerticalCurvedList"/>
    <dgm:cxn modelId="{DF846DCC-B28C-445D-B9D5-05267A72F478}" type="presParOf" srcId="{4418F0FB-EADE-4080-AD54-5AE5959D4062}" destId="{1CF5FF5B-7866-4ED1-B0EB-6C66D5B8BDB4}" srcOrd="10" destOrd="0" presId="urn:microsoft.com/office/officeart/2008/layout/VerticalCurvedList"/>
    <dgm:cxn modelId="{91F1EF5A-127E-440B-A822-9C68235D0220}" type="presParOf" srcId="{1CF5FF5B-7866-4ED1-B0EB-6C66D5B8BDB4}" destId="{76329DD6-BCA5-4F6A-A9FD-DAD64E017081}" srcOrd="0" destOrd="0" presId="urn:microsoft.com/office/officeart/2008/layout/VerticalCurvedList"/>
    <dgm:cxn modelId="{FF271573-7771-4416-B9A5-A40325C03B66}" type="presParOf" srcId="{4418F0FB-EADE-4080-AD54-5AE5959D4062}" destId="{F9AAA9CE-97CB-4F60-8EB8-34E61D50393E}" srcOrd="11" destOrd="0" presId="urn:microsoft.com/office/officeart/2008/layout/VerticalCurvedList"/>
    <dgm:cxn modelId="{C08684F8-779B-4F46-913D-129448700354}" type="presParOf" srcId="{4418F0FB-EADE-4080-AD54-5AE5959D4062}" destId="{AD1F2E9F-7D43-4C4F-A0F7-95F6F7ECE705}" srcOrd="12" destOrd="0" presId="urn:microsoft.com/office/officeart/2008/layout/VerticalCurvedList"/>
    <dgm:cxn modelId="{6A3775D4-38EE-46FF-B9C8-7EB11BE9853C}" type="presParOf" srcId="{AD1F2E9F-7D43-4C4F-A0F7-95F6F7ECE705}" destId="{46498C78-F92A-4E6F-8032-50962EAAC48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4206A8-F52E-4D38-9018-2BFF111DFCDD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6A668100-8F6E-4160-8E8D-F9C0D0548B8E}">
      <dgm:prSet phldrT="[文字]" custT="1"/>
      <dgm:spPr/>
      <dgm:t>
        <a:bodyPr/>
        <a:lstStyle/>
        <a:p>
          <a:r>
            <a:rPr lang="zh-TW" altLang="en-US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跨運具整合</a:t>
          </a:r>
          <a:endParaRPr lang="zh-TW" altLang="en-US" sz="20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5BD0146-5423-4927-A72B-6DC3098D00BB}" type="parTrans" cxnId="{474024FD-8130-4E1A-B550-78DE7A0C8496}">
      <dgm:prSet/>
      <dgm:spPr/>
      <dgm:t>
        <a:bodyPr/>
        <a:lstStyle/>
        <a:p>
          <a:endParaRPr lang="zh-TW" altLang="en-US" sz="1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18DC4E3-BDC4-45DA-A2AB-5AAD6D50FA55}" type="sibTrans" cxnId="{474024FD-8130-4E1A-B550-78DE7A0C8496}">
      <dgm:prSet/>
      <dgm:spPr/>
      <dgm:t>
        <a:bodyPr/>
        <a:lstStyle/>
        <a:p>
          <a:endParaRPr lang="zh-TW" altLang="en-US" sz="1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168419B-2A25-4597-87D2-EC71F732AEA1}">
      <dgm:prSet phldrT="[文字]" custT="1"/>
      <dgm:spPr/>
      <dgm:t>
        <a:bodyPr/>
        <a:lstStyle/>
        <a:p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逐年整合全國公路、軌道、航空、航運之公共運輸旅運動靜態資訊。</a:t>
          </a:r>
          <a:endParaRPr lang="zh-TW" altLang="en-US" sz="1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9005F0-200A-49AB-B3F6-D19BA96B078F}" type="parTrans" cxnId="{CD754CB1-B511-4585-8E47-D1AB8DBEB564}">
      <dgm:prSet/>
      <dgm:spPr/>
      <dgm:t>
        <a:bodyPr/>
        <a:lstStyle/>
        <a:p>
          <a:endParaRPr lang="zh-TW" altLang="en-US" sz="1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1DD2FB7-D465-4CF0-9897-CAD202761838}" type="sibTrans" cxnId="{CD754CB1-B511-4585-8E47-D1AB8DBEB564}">
      <dgm:prSet/>
      <dgm:spPr/>
      <dgm:t>
        <a:bodyPr/>
        <a:lstStyle/>
        <a:p>
          <a:endParaRPr lang="zh-TW" altLang="en-US" sz="1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A2F9002-D1A7-4427-A909-427EDD19443D}">
      <dgm:prSet custT="1"/>
      <dgm:spPr/>
      <dgm:t>
        <a:bodyPr/>
        <a:lstStyle/>
        <a:p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基於公共運輸旅運資料標準做跨運具資料交換及標準</a:t>
          </a:r>
          <a:r>
            <a:rPr lang="en-US" altLang="zh-TW" sz="1400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Odata</a:t>
          </a:r>
          <a:r>
            <a: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API</a:t>
          </a:r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供應。</a:t>
          </a:r>
          <a:endParaRPr lang="en-US" altLang="zh-TW" sz="14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6CC0D56-E2BC-438A-93A2-DB8D47D3F4F4}" type="parTrans" cxnId="{27A936EC-967D-45EF-A01C-EEB3C293836A}">
      <dgm:prSet/>
      <dgm:spPr/>
      <dgm:t>
        <a:bodyPr/>
        <a:lstStyle/>
        <a:p>
          <a:endParaRPr lang="zh-TW" altLang="en-US" sz="1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23B7115-A45C-4D09-8465-8F257CF994A4}" type="sibTrans" cxnId="{27A936EC-967D-45EF-A01C-EEB3C293836A}">
      <dgm:prSet/>
      <dgm:spPr/>
      <dgm:t>
        <a:bodyPr/>
        <a:lstStyle/>
        <a:p>
          <a:endParaRPr lang="zh-TW" altLang="en-US" sz="1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7008524-F45F-4737-A8BE-55EC92510443}">
      <dgm:prSet custT="1"/>
      <dgm:spPr/>
      <dgm:t>
        <a:bodyPr/>
        <a:lstStyle/>
        <a:p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提供標準化、</a:t>
          </a:r>
          <a:r>
            <a: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M2M</a:t>
          </a:r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開放資料服務</a:t>
          </a:r>
          <a:r>
            <a: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API</a:t>
          </a:r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介面，達</a:t>
          </a:r>
          <a:r>
            <a: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Open Data</a:t>
          </a:r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四星級水準。</a:t>
          </a:r>
          <a:endParaRPr lang="en-US" altLang="zh-TW" sz="14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A59A7E-E9AA-4E5B-9899-8FEC43787C91}" type="parTrans" cxnId="{8EE830EB-009E-4438-AE4B-7699C562D0BC}">
      <dgm:prSet/>
      <dgm:spPr/>
      <dgm:t>
        <a:bodyPr/>
        <a:lstStyle/>
        <a:p>
          <a:endParaRPr lang="zh-TW" altLang="en-US" sz="1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4934B9D-1507-4A90-8F84-DD888D56A1AD}" type="sibTrans" cxnId="{8EE830EB-009E-4438-AE4B-7699C562D0BC}">
      <dgm:prSet/>
      <dgm:spPr/>
      <dgm:t>
        <a:bodyPr/>
        <a:lstStyle/>
        <a:p>
          <a:endParaRPr lang="zh-TW" altLang="en-US" sz="1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6EE9146-1C67-47E2-A031-96CD391FBF32}">
      <dgm:prSet custT="1"/>
      <dgm:spPr/>
      <dgm:t>
        <a:bodyPr/>
        <a:lstStyle/>
        <a:p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與各公共運輸公私機關資料平臺建立自動化資料交換協作機制。</a:t>
          </a:r>
          <a:endParaRPr lang="en-US" altLang="zh-TW" sz="14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637BEA1-35A5-4757-BF14-FECBCDB42B7A}" type="parTrans" cxnId="{62E3A92B-0E4A-4504-A6F7-6E54AEA6AFFD}">
      <dgm:prSet/>
      <dgm:spPr/>
      <dgm:t>
        <a:bodyPr/>
        <a:lstStyle/>
        <a:p>
          <a:endParaRPr lang="zh-TW" altLang="en-US" sz="1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1A3142C-49E7-4D9F-839B-B13B6EDECD82}" type="sibTrans" cxnId="{62E3A92B-0E4A-4504-A6F7-6E54AEA6AFFD}">
      <dgm:prSet/>
      <dgm:spPr/>
      <dgm:t>
        <a:bodyPr/>
        <a:lstStyle/>
        <a:p>
          <a:endParaRPr lang="zh-TW" altLang="en-US" sz="1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5F151BD-B5A6-4D2D-86F1-8E570FC30EC6}">
      <dgm:prSet custT="1"/>
      <dgm:spPr/>
      <dgm:t>
        <a:bodyPr/>
        <a:lstStyle/>
        <a:p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安全、高效、穩定的雲端平臺環境。</a:t>
          </a:r>
          <a:endParaRPr lang="zh-TW" altLang="en-US" sz="14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532AD63-7338-493B-A661-AC1B3DA4EB65}" type="parTrans" cxnId="{15E0B4B9-7B01-4262-99BB-1BAB337AD804}">
      <dgm:prSet/>
      <dgm:spPr/>
      <dgm:t>
        <a:bodyPr/>
        <a:lstStyle/>
        <a:p>
          <a:endParaRPr lang="zh-TW" altLang="en-US" sz="1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0A945D8-5FFB-48F9-9F20-2A980C7B238C}" type="sibTrans" cxnId="{15E0B4B9-7B01-4262-99BB-1BAB337AD804}">
      <dgm:prSet/>
      <dgm:spPr/>
      <dgm:t>
        <a:bodyPr/>
        <a:lstStyle/>
        <a:p>
          <a:endParaRPr lang="zh-TW" altLang="en-US" sz="1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14352DB-9B27-4DDB-9103-58E0D96B15CC}">
      <dgm:prSet phldrT="[文字]" custT="1"/>
      <dgm:spPr/>
      <dgm:t>
        <a:bodyPr/>
        <a:lstStyle/>
        <a:p>
          <a:r>
            <a:rPr lang="zh-TW" altLang="en-US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標準化格式</a:t>
          </a:r>
          <a:endParaRPr lang="zh-TW" altLang="en-US" sz="20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EDEF6AC-0638-437B-AA0C-A7E5C80460CB}" type="parTrans" cxnId="{E632ECD9-F4C5-43CD-AE1D-5C0476AFD478}">
      <dgm:prSet/>
      <dgm:spPr/>
      <dgm:t>
        <a:bodyPr/>
        <a:lstStyle/>
        <a:p>
          <a:endParaRPr lang="zh-TW" altLang="en-US" sz="1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ED8F6C-CF5D-4462-B918-BFF97D39440E}" type="sibTrans" cxnId="{E632ECD9-F4C5-43CD-AE1D-5C0476AFD478}">
      <dgm:prSet/>
      <dgm:spPr/>
      <dgm:t>
        <a:bodyPr/>
        <a:lstStyle/>
        <a:p>
          <a:endParaRPr lang="zh-TW" altLang="en-US" sz="1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5963A18-A359-44F7-AC81-7A7FC5A4B0C8}">
      <dgm:prSet custT="1"/>
      <dgm:spPr/>
      <dgm:t>
        <a:bodyPr lIns="0" rIns="0"/>
        <a:lstStyle/>
        <a:p>
          <a:r>
            <a:rPr lang="zh-TW" altLang="en-US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開放資料服務</a:t>
          </a:r>
          <a:endParaRPr lang="en-US" altLang="zh-TW" sz="2000" b="1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6B45E0A-57F6-4223-A0B9-23E9652D6FD6}" type="parTrans" cxnId="{84E702FC-B976-40D8-868F-78563CAA63CE}">
      <dgm:prSet/>
      <dgm:spPr/>
      <dgm:t>
        <a:bodyPr/>
        <a:lstStyle/>
        <a:p>
          <a:endParaRPr lang="zh-TW" altLang="en-US" sz="1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871BD4E-E4F8-434A-88AD-23A29EC3A322}" type="sibTrans" cxnId="{84E702FC-B976-40D8-868F-78563CAA63CE}">
      <dgm:prSet/>
      <dgm:spPr/>
      <dgm:t>
        <a:bodyPr/>
        <a:lstStyle/>
        <a:p>
          <a:endParaRPr lang="zh-TW" altLang="en-US" sz="1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63A8E7F-80E7-4B97-9A76-F6FED5FBDF92}">
      <dgm:prSet custT="1"/>
      <dgm:spPr/>
      <dgm:t>
        <a:bodyPr/>
        <a:lstStyle/>
        <a:p>
          <a:r>
            <a:rPr lang="zh-TW" altLang="en-US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跨機關協作</a:t>
          </a:r>
          <a:endParaRPr lang="en-US" altLang="zh-TW" sz="2000" b="1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E74B74-A135-4C09-A319-F518C57CDC0A}" type="parTrans" cxnId="{B09BFB5C-B882-4E8B-BD25-AC7C81362097}">
      <dgm:prSet/>
      <dgm:spPr/>
      <dgm:t>
        <a:bodyPr/>
        <a:lstStyle/>
        <a:p>
          <a:endParaRPr lang="zh-TW" altLang="en-US" sz="1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C446F39-07D6-4F68-8F7D-ECA7A198C928}" type="sibTrans" cxnId="{B09BFB5C-B882-4E8B-BD25-AC7C81362097}">
      <dgm:prSet/>
      <dgm:spPr/>
      <dgm:t>
        <a:bodyPr/>
        <a:lstStyle/>
        <a:p>
          <a:endParaRPr lang="zh-TW" altLang="en-US" sz="1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B280410-B0A6-4F70-A15E-9DF94427A392}">
      <dgm:prSet custT="1"/>
      <dgm:spPr/>
      <dgm:t>
        <a:bodyPr lIns="0" tIns="36000" rIns="0"/>
        <a:lstStyle/>
        <a:p>
          <a:r>
            <a:rPr lang="zh-TW" altLang="en-US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雲端運作環境</a:t>
          </a:r>
          <a:endParaRPr lang="en-US" altLang="zh-TW" sz="2000" b="1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4837A4C-9B38-43CA-B9DD-87E87C26B00F}" type="parTrans" cxnId="{9703D2D6-DC79-42E1-9F00-DAB3E4F6E7A9}">
      <dgm:prSet/>
      <dgm:spPr/>
      <dgm:t>
        <a:bodyPr/>
        <a:lstStyle/>
        <a:p>
          <a:endParaRPr lang="zh-TW" altLang="en-US" sz="1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E467FE8-950E-42E6-A691-A21B30282F78}" type="sibTrans" cxnId="{9703D2D6-DC79-42E1-9F00-DAB3E4F6E7A9}">
      <dgm:prSet/>
      <dgm:spPr/>
      <dgm:t>
        <a:bodyPr/>
        <a:lstStyle/>
        <a:p>
          <a:endParaRPr lang="zh-TW" altLang="en-US" sz="16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DC4F90-7319-458D-B681-963B244D1183}" type="pres">
      <dgm:prSet presAssocID="{824206A8-F52E-4D38-9018-2BFF111DFCD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4A3D238-E01B-427E-BDFB-95D227307752}" type="pres">
      <dgm:prSet presAssocID="{6A668100-8F6E-4160-8E8D-F9C0D0548B8E}" presName="linNode" presStyleCnt="0"/>
      <dgm:spPr/>
    </dgm:pt>
    <dgm:pt modelId="{B1E20762-8D34-4AFF-928A-F2E1FD418C22}" type="pres">
      <dgm:prSet presAssocID="{6A668100-8F6E-4160-8E8D-F9C0D0548B8E}" presName="parentText" presStyleLbl="node1" presStyleIdx="0" presStyleCnt="5" custScaleX="88061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DF69C05-4469-43D1-9313-2A37283DC8AF}" type="pres">
      <dgm:prSet presAssocID="{6A668100-8F6E-4160-8E8D-F9C0D0548B8E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19F4A9C-5975-4622-835B-FD9D559A7900}" type="pres">
      <dgm:prSet presAssocID="{818DC4E3-BDC4-45DA-A2AB-5AAD6D50FA55}" presName="sp" presStyleCnt="0"/>
      <dgm:spPr/>
    </dgm:pt>
    <dgm:pt modelId="{8D9015DA-69A2-4C98-981F-FBB6A20A2461}" type="pres">
      <dgm:prSet presAssocID="{414352DB-9B27-4DDB-9103-58E0D96B15CC}" presName="linNode" presStyleCnt="0"/>
      <dgm:spPr/>
    </dgm:pt>
    <dgm:pt modelId="{E04F9F8D-269D-4E78-A8AE-DC843BA510A8}" type="pres">
      <dgm:prSet presAssocID="{414352DB-9B27-4DDB-9103-58E0D96B15CC}" presName="parentText" presStyleLbl="node1" presStyleIdx="1" presStyleCnt="5" custScaleX="88061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0FDC267-341C-4921-8D58-CA1F7D5E8823}" type="pres">
      <dgm:prSet presAssocID="{414352DB-9B27-4DDB-9103-58E0D96B15CC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57B7834-F074-43AF-A9B7-EBF19FB0BF27}" type="pres">
      <dgm:prSet presAssocID="{B4ED8F6C-CF5D-4462-B918-BFF97D39440E}" presName="sp" presStyleCnt="0"/>
      <dgm:spPr/>
    </dgm:pt>
    <dgm:pt modelId="{231FA00C-8F83-45F1-A827-858924950FB2}" type="pres">
      <dgm:prSet presAssocID="{D5963A18-A359-44F7-AC81-7A7FC5A4B0C8}" presName="linNode" presStyleCnt="0"/>
      <dgm:spPr/>
    </dgm:pt>
    <dgm:pt modelId="{35D1D564-7031-42D4-AE73-92AC049B978B}" type="pres">
      <dgm:prSet presAssocID="{D5963A18-A359-44F7-AC81-7A7FC5A4B0C8}" presName="parentText" presStyleLbl="node1" presStyleIdx="2" presStyleCnt="5" custScaleX="88061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1FADD8B-A6FA-4D57-B33A-36FC18C18FF2}" type="pres">
      <dgm:prSet presAssocID="{D5963A18-A359-44F7-AC81-7A7FC5A4B0C8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8ED20CC-6AFE-478D-8375-D32B8311D51D}" type="pres">
      <dgm:prSet presAssocID="{4871BD4E-E4F8-434A-88AD-23A29EC3A322}" presName="sp" presStyleCnt="0"/>
      <dgm:spPr/>
    </dgm:pt>
    <dgm:pt modelId="{9F644069-66CF-4A6D-B4B5-8CDE14FAB099}" type="pres">
      <dgm:prSet presAssocID="{C63A8E7F-80E7-4B97-9A76-F6FED5FBDF92}" presName="linNode" presStyleCnt="0"/>
      <dgm:spPr/>
    </dgm:pt>
    <dgm:pt modelId="{5BB18783-924D-41E3-B1C4-C55295F6A345}" type="pres">
      <dgm:prSet presAssocID="{C63A8E7F-80E7-4B97-9A76-F6FED5FBDF92}" presName="parentText" presStyleLbl="node1" presStyleIdx="3" presStyleCnt="5" custScaleX="88061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68DD06C-E9CF-4C0B-B75C-3678D8BD7D6F}" type="pres">
      <dgm:prSet presAssocID="{C63A8E7F-80E7-4B97-9A76-F6FED5FBDF92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3ED179-D930-4A7B-91AE-AB79E2701518}" type="pres">
      <dgm:prSet presAssocID="{FC446F39-07D6-4F68-8F7D-ECA7A198C928}" presName="sp" presStyleCnt="0"/>
      <dgm:spPr/>
    </dgm:pt>
    <dgm:pt modelId="{AAE77FCF-F535-48D4-9FAE-300604986D0E}" type="pres">
      <dgm:prSet presAssocID="{0B280410-B0A6-4F70-A15E-9DF94427A392}" presName="linNode" presStyleCnt="0"/>
      <dgm:spPr/>
    </dgm:pt>
    <dgm:pt modelId="{AC24AFF5-8B4C-41CC-B8C8-7011C885134E}" type="pres">
      <dgm:prSet presAssocID="{0B280410-B0A6-4F70-A15E-9DF94427A392}" presName="parentText" presStyleLbl="node1" presStyleIdx="4" presStyleCnt="5" custScaleX="88061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BB1AE28-0DF2-4EE3-80FC-A9196834E7D2}" type="pres">
      <dgm:prSet presAssocID="{0B280410-B0A6-4F70-A15E-9DF94427A392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2E3A92B-0E4A-4504-A6F7-6E54AEA6AFFD}" srcId="{C63A8E7F-80E7-4B97-9A76-F6FED5FBDF92}" destId="{96EE9146-1C67-47E2-A031-96CD391FBF32}" srcOrd="0" destOrd="0" parTransId="{A637BEA1-35A5-4757-BF14-FECBCDB42B7A}" sibTransId="{B1A3142C-49E7-4D9F-839B-B13B6EDECD82}"/>
    <dgm:cxn modelId="{B09BFB5C-B882-4E8B-BD25-AC7C81362097}" srcId="{824206A8-F52E-4D38-9018-2BFF111DFCDD}" destId="{C63A8E7F-80E7-4B97-9A76-F6FED5FBDF92}" srcOrd="3" destOrd="0" parTransId="{A7E74B74-A135-4C09-A319-F518C57CDC0A}" sibTransId="{FC446F39-07D6-4F68-8F7D-ECA7A198C928}"/>
    <dgm:cxn modelId="{BFA22ED0-91AF-445D-ADD8-3E353E8B8A8C}" type="presOf" srcId="{0B280410-B0A6-4F70-A15E-9DF94427A392}" destId="{AC24AFF5-8B4C-41CC-B8C8-7011C885134E}" srcOrd="0" destOrd="0" presId="urn:microsoft.com/office/officeart/2005/8/layout/vList5"/>
    <dgm:cxn modelId="{9D7BBA1E-A209-44C6-B956-1B351023EC97}" type="presOf" srcId="{6A2F9002-D1A7-4427-A909-427EDD19443D}" destId="{40FDC267-341C-4921-8D58-CA1F7D5E8823}" srcOrd="0" destOrd="0" presId="urn:microsoft.com/office/officeart/2005/8/layout/vList5"/>
    <dgm:cxn modelId="{CD754CB1-B511-4585-8E47-D1AB8DBEB564}" srcId="{6A668100-8F6E-4160-8E8D-F9C0D0548B8E}" destId="{B168419B-2A25-4597-87D2-EC71F732AEA1}" srcOrd="0" destOrd="0" parTransId="{549005F0-200A-49AB-B3F6-D19BA96B078F}" sibTransId="{91DD2FB7-D465-4CF0-9897-CAD202761838}"/>
    <dgm:cxn modelId="{F2F0050D-E5E0-4443-878C-68A3D85538BF}" type="presOf" srcId="{96EE9146-1C67-47E2-A031-96CD391FBF32}" destId="{C68DD06C-E9CF-4C0B-B75C-3678D8BD7D6F}" srcOrd="0" destOrd="0" presId="urn:microsoft.com/office/officeart/2005/8/layout/vList5"/>
    <dgm:cxn modelId="{8EE830EB-009E-4438-AE4B-7699C562D0BC}" srcId="{D5963A18-A359-44F7-AC81-7A7FC5A4B0C8}" destId="{77008524-F45F-4737-A8BE-55EC92510443}" srcOrd="0" destOrd="0" parTransId="{54A59A7E-E9AA-4E5B-9899-8FEC43787C91}" sibTransId="{44934B9D-1507-4A90-8F84-DD888D56A1AD}"/>
    <dgm:cxn modelId="{9703D2D6-DC79-42E1-9F00-DAB3E4F6E7A9}" srcId="{824206A8-F52E-4D38-9018-2BFF111DFCDD}" destId="{0B280410-B0A6-4F70-A15E-9DF94427A392}" srcOrd="4" destOrd="0" parTransId="{54837A4C-9B38-43CA-B9DD-87E87C26B00F}" sibTransId="{8E467FE8-950E-42E6-A691-A21B30282F78}"/>
    <dgm:cxn modelId="{EAC40E91-53E4-4C1F-BAE9-7F2130E4147A}" type="presOf" srcId="{C63A8E7F-80E7-4B97-9A76-F6FED5FBDF92}" destId="{5BB18783-924D-41E3-B1C4-C55295F6A345}" srcOrd="0" destOrd="0" presId="urn:microsoft.com/office/officeart/2005/8/layout/vList5"/>
    <dgm:cxn modelId="{27A936EC-967D-45EF-A01C-EEB3C293836A}" srcId="{414352DB-9B27-4DDB-9103-58E0D96B15CC}" destId="{6A2F9002-D1A7-4427-A909-427EDD19443D}" srcOrd="0" destOrd="0" parTransId="{E6CC0D56-E2BC-438A-93A2-DB8D47D3F4F4}" sibTransId="{823B7115-A45C-4D09-8465-8F257CF994A4}"/>
    <dgm:cxn modelId="{C9FEA01E-C155-434D-B4EB-F0D1C0DDC914}" type="presOf" srcId="{414352DB-9B27-4DDB-9103-58E0D96B15CC}" destId="{E04F9F8D-269D-4E78-A8AE-DC843BA510A8}" srcOrd="0" destOrd="0" presId="urn:microsoft.com/office/officeart/2005/8/layout/vList5"/>
    <dgm:cxn modelId="{EDE0C6AF-366E-4A37-B1D1-A9A1F6325657}" type="presOf" srcId="{B168419B-2A25-4597-87D2-EC71F732AEA1}" destId="{7DF69C05-4469-43D1-9313-2A37283DC8AF}" srcOrd="0" destOrd="0" presId="urn:microsoft.com/office/officeart/2005/8/layout/vList5"/>
    <dgm:cxn modelId="{06E7DA3C-CDA4-41AB-891D-0BD308B152FC}" type="presOf" srcId="{824206A8-F52E-4D38-9018-2BFF111DFCDD}" destId="{79DC4F90-7319-458D-B681-963B244D1183}" srcOrd="0" destOrd="0" presId="urn:microsoft.com/office/officeart/2005/8/layout/vList5"/>
    <dgm:cxn modelId="{B5E732DF-C35D-4F62-AF6C-A09E67706575}" type="presOf" srcId="{77008524-F45F-4737-A8BE-55EC92510443}" destId="{81FADD8B-A6FA-4D57-B33A-36FC18C18FF2}" srcOrd="0" destOrd="0" presId="urn:microsoft.com/office/officeart/2005/8/layout/vList5"/>
    <dgm:cxn modelId="{84E702FC-B976-40D8-868F-78563CAA63CE}" srcId="{824206A8-F52E-4D38-9018-2BFF111DFCDD}" destId="{D5963A18-A359-44F7-AC81-7A7FC5A4B0C8}" srcOrd="2" destOrd="0" parTransId="{E6B45E0A-57F6-4223-A0B9-23E9652D6FD6}" sibTransId="{4871BD4E-E4F8-434A-88AD-23A29EC3A322}"/>
    <dgm:cxn modelId="{458DEC6C-7929-42E4-84AF-EABC2433079E}" type="presOf" srcId="{D5963A18-A359-44F7-AC81-7A7FC5A4B0C8}" destId="{35D1D564-7031-42D4-AE73-92AC049B978B}" srcOrd="0" destOrd="0" presId="urn:microsoft.com/office/officeart/2005/8/layout/vList5"/>
    <dgm:cxn modelId="{15E0B4B9-7B01-4262-99BB-1BAB337AD804}" srcId="{0B280410-B0A6-4F70-A15E-9DF94427A392}" destId="{55F151BD-B5A6-4D2D-86F1-8E570FC30EC6}" srcOrd="0" destOrd="0" parTransId="{5532AD63-7338-493B-A661-AC1B3DA4EB65}" sibTransId="{E0A945D8-5FFB-48F9-9F20-2A980C7B238C}"/>
    <dgm:cxn modelId="{452179B9-DC2B-4898-8001-7EEEF7B2C53F}" type="presOf" srcId="{6A668100-8F6E-4160-8E8D-F9C0D0548B8E}" destId="{B1E20762-8D34-4AFF-928A-F2E1FD418C22}" srcOrd="0" destOrd="0" presId="urn:microsoft.com/office/officeart/2005/8/layout/vList5"/>
    <dgm:cxn modelId="{E632ECD9-F4C5-43CD-AE1D-5C0476AFD478}" srcId="{824206A8-F52E-4D38-9018-2BFF111DFCDD}" destId="{414352DB-9B27-4DDB-9103-58E0D96B15CC}" srcOrd="1" destOrd="0" parTransId="{1EDEF6AC-0638-437B-AA0C-A7E5C80460CB}" sibTransId="{B4ED8F6C-CF5D-4462-B918-BFF97D39440E}"/>
    <dgm:cxn modelId="{474024FD-8130-4E1A-B550-78DE7A0C8496}" srcId="{824206A8-F52E-4D38-9018-2BFF111DFCDD}" destId="{6A668100-8F6E-4160-8E8D-F9C0D0548B8E}" srcOrd="0" destOrd="0" parTransId="{D5BD0146-5423-4927-A72B-6DC3098D00BB}" sibTransId="{818DC4E3-BDC4-45DA-A2AB-5AAD6D50FA55}"/>
    <dgm:cxn modelId="{63064A62-16FC-45F2-A31D-AFC11BC2899E}" type="presOf" srcId="{55F151BD-B5A6-4D2D-86F1-8E570FC30EC6}" destId="{BBB1AE28-0DF2-4EE3-80FC-A9196834E7D2}" srcOrd="0" destOrd="0" presId="urn:microsoft.com/office/officeart/2005/8/layout/vList5"/>
    <dgm:cxn modelId="{08B3AF98-91A1-4595-933E-EB484A3AC265}" type="presParOf" srcId="{79DC4F90-7319-458D-B681-963B244D1183}" destId="{34A3D238-E01B-427E-BDFB-95D227307752}" srcOrd="0" destOrd="0" presId="urn:microsoft.com/office/officeart/2005/8/layout/vList5"/>
    <dgm:cxn modelId="{03F8CE25-06C8-4F8F-834D-E87BDFED8605}" type="presParOf" srcId="{34A3D238-E01B-427E-BDFB-95D227307752}" destId="{B1E20762-8D34-4AFF-928A-F2E1FD418C22}" srcOrd="0" destOrd="0" presId="urn:microsoft.com/office/officeart/2005/8/layout/vList5"/>
    <dgm:cxn modelId="{03D58B63-B49E-4528-AE5F-6FFB84DAD812}" type="presParOf" srcId="{34A3D238-E01B-427E-BDFB-95D227307752}" destId="{7DF69C05-4469-43D1-9313-2A37283DC8AF}" srcOrd="1" destOrd="0" presId="urn:microsoft.com/office/officeart/2005/8/layout/vList5"/>
    <dgm:cxn modelId="{CDFC5C51-2EC3-466C-8927-F506F9915126}" type="presParOf" srcId="{79DC4F90-7319-458D-B681-963B244D1183}" destId="{E19F4A9C-5975-4622-835B-FD9D559A7900}" srcOrd="1" destOrd="0" presId="urn:microsoft.com/office/officeart/2005/8/layout/vList5"/>
    <dgm:cxn modelId="{809508F6-C907-4F19-B417-AD8681970143}" type="presParOf" srcId="{79DC4F90-7319-458D-B681-963B244D1183}" destId="{8D9015DA-69A2-4C98-981F-FBB6A20A2461}" srcOrd="2" destOrd="0" presId="urn:microsoft.com/office/officeart/2005/8/layout/vList5"/>
    <dgm:cxn modelId="{469F191A-266F-4C77-9F27-DF09191E8A47}" type="presParOf" srcId="{8D9015DA-69A2-4C98-981F-FBB6A20A2461}" destId="{E04F9F8D-269D-4E78-A8AE-DC843BA510A8}" srcOrd="0" destOrd="0" presId="urn:microsoft.com/office/officeart/2005/8/layout/vList5"/>
    <dgm:cxn modelId="{A2BE0374-9E60-4EE3-9BA0-1C4614C59F47}" type="presParOf" srcId="{8D9015DA-69A2-4C98-981F-FBB6A20A2461}" destId="{40FDC267-341C-4921-8D58-CA1F7D5E8823}" srcOrd="1" destOrd="0" presId="urn:microsoft.com/office/officeart/2005/8/layout/vList5"/>
    <dgm:cxn modelId="{277488F2-78B8-464B-871B-F801A74E33F3}" type="presParOf" srcId="{79DC4F90-7319-458D-B681-963B244D1183}" destId="{357B7834-F074-43AF-A9B7-EBF19FB0BF27}" srcOrd="3" destOrd="0" presId="urn:microsoft.com/office/officeart/2005/8/layout/vList5"/>
    <dgm:cxn modelId="{7E392561-4BD9-4B9D-8D57-1C601CFEBE0B}" type="presParOf" srcId="{79DC4F90-7319-458D-B681-963B244D1183}" destId="{231FA00C-8F83-45F1-A827-858924950FB2}" srcOrd="4" destOrd="0" presId="urn:microsoft.com/office/officeart/2005/8/layout/vList5"/>
    <dgm:cxn modelId="{AD866ECA-BBD3-4F63-8ECA-1C0E664D348B}" type="presParOf" srcId="{231FA00C-8F83-45F1-A827-858924950FB2}" destId="{35D1D564-7031-42D4-AE73-92AC049B978B}" srcOrd="0" destOrd="0" presId="urn:microsoft.com/office/officeart/2005/8/layout/vList5"/>
    <dgm:cxn modelId="{64479794-E880-44FB-99BA-4C9FC4A7162D}" type="presParOf" srcId="{231FA00C-8F83-45F1-A827-858924950FB2}" destId="{81FADD8B-A6FA-4D57-B33A-36FC18C18FF2}" srcOrd="1" destOrd="0" presId="urn:microsoft.com/office/officeart/2005/8/layout/vList5"/>
    <dgm:cxn modelId="{E1C2E56C-66A6-4B84-B9BF-4E8BDCE400D2}" type="presParOf" srcId="{79DC4F90-7319-458D-B681-963B244D1183}" destId="{D8ED20CC-6AFE-478D-8375-D32B8311D51D}" srcOrd="5" destOrd="0" presId="urn:microsoft.com/office/officeart/2005/8/layout/vList5"/>
    <dgm:cxn modelId="{27FEB94B-C135-479A-94F0-9D396098628B}" type="presParOf" srcId="{79DC4F90-7319-458D-B681-963B244D1183}" destId="{9F644069-66CF-4A6D-B4B5-8CDE14FAB099}" srcOrd="6" destOrd="0" presId="urn:microsoft.com/office/officeart/2005/8/layout/vList5"/>
    <dgm:cxn modelId="{9479E949-6DCC-499C-9B54-02990839E817}" type="presParOf" srcId="{9F644069-66CF-4A6D-B4B5-8CDE14FAB099}" destId="{5BB18783-924D-41E3-B1C4-C55295F6A345}" srcOrd="0" destOrd="0" presId="urn:microsoft.com/office/officeart/2005/8/layout/vList5"/>
    <dgm:cxn modelId="{B42BBBFC-F07F-480C-874F-4990C342671D}" type="presParOf" srcId="{9F644069-66CF-4A6D-B4B5-8CDE14FAB099}" destId="{C68DD06C-E9CF-4C0B-B75C-3678D8BD7D6F}" srcOrd="1" destOrd="0" presId="urn:microsoft.com/office/officeart/2005/8/layout/vList5"/>
    <dgm:cxn modelId="{FA504A6E-CCBE-4B49-8F52-CCFE96EB230F}" type="presParOf" srcId="{79DC4F90-7319-458D-B681-963B244D1183}" destId="{5A3ED179-D930-4A7B-91AE-AB79E2701518}" srcOrd="7" destOrd="0" presId="urn:microsoft.com/office/officeart/2005/8/layout/vList5"/>
    <dgm:cxn modelId="{555D03A2-933C-41A2-B40E-2698E35EB477}" type="presParOf" srcId="{79DC4F90-7319-458D-B681-963B244D1183}" destId="{AAE77FCF-F535-48D4-9FAE-300604986D0E}" srcOrd="8" destOrd="0" presId="urn:microsoft.com/office/officeart/2005/8/layout/vList5"/>
    <dgm:cxn modelId="{3E161CBB-38FE-4453-9632-D3DFC719D8A6}" type="presParOf" srcId="{AAE77FCF-F535-48D4-9FAE-300604986D0E}" destId="{AC24AFF5-8B4C-41CC-B8C8-7011C885134E}" srcOrd="0" destOrd="0" presId="urn:microsoft.com/office/officeart/2005/8/layout/vList5"/>
    <dgm:cxn modelId="{8256F5BA-BEEB-43F6-B682-35F233CE0B79}" type="presParOf" srcId="{AAE77FCF-F535-48D4-9FAE-300604986D0E}" destId="{BBB1AE28-0DF2-4EE3-80FC-A9196834E7D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28CCF0-570C-4993-A23C-0F722ADB8E8D}" type="doc">
      <dgm:prSet loTypeId="urn:microsoft.com/office/officeart/2005/8/layout/hList7" loCatId="list" qsTypeId="urn:microsoft.com/office/officeart/2005/8/quickstyle/simple1" qsCatId="simple" csTypeId="urn:microsoft.com/office/officeart/2005/8/colors/colorful3" csCatId="colorful" phldr="1"/>
      <dgm:spPr/>
    </dgm:pt>
    <dgm:pt modelId="{39919913-E087-4D0D-A281-1AC82D747271}">
      <dgm:prSet phldrT="[文字]" custT="1"/>
      <dgm:spPr/>
      <dgm:t>
        <a:bodyPr/>
        <a:lstStyle/>
        <a:p>
          <a:pPr algn="l">
            <a:lnSpc>
              <a:spcPct val="80000"/>
            </a:lnSpc>
          </a:pPr>
          <a:r>
            <a:rPr lang="zh-TW" altLang="en-US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公路公共運輸</a:t>
          </a:r>
          <a:endParaRPr lang="zh-TW" altLang="en-US" sz="16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AD4488A7-52BD-4607-B57F-426A966457C9}" type="parTrans" cxnId="{B74F6497-63F8-4860-88E9-1F0F8BC01401}">
      <dgm:prSet/>
      <dgm:spPr/>
      <dgm:t>
        <a:bodyPr/>
        <a:lstStyle/>
        <a:p>
          <a:endParaRPr lang="zh-TW" alt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EA973D3D-4BDC-405D-AE60-01F692870056}" type="sibTrans" cxnId="{B74F6497-63F8-4860-88E9-1F0F8BC01401}">
      <dgm:prSet/>
      <dgm:spPr/>
      <dgm:t>
        <a:bodyPr/>
        <a:lstStyle/>
        <a:p>
          <a:endParaRPr lang="zh-TW" alt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8D7228C1-BD60-4A92-9E3F-38E776537254}">
      <dgm:prSet phldrT="[文字]" custT="1"/>
      <dgm:spPr/>
      <dgm:t>
        <a:bodyPr/>
        <a:lstStyle/>
        <a:p>
          <a:pPr algn="ctr">
            <a:lnSpc>
              <a:spcPct val="80000"/>
            </a:lnSpc>
          </a:pPr>
          <a:r>
            <a:rPr lang="zh-TW" altLang="en-US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軌道公共運輸</a:t>
          </a:r>
          <a:endParaRPr lang="zh-TW" altLang="en-US" sz="16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A45BA00D-FDB7-427C-A4A2-A360C86CC736}" type="parTrans" cxnId="{130957F2-C64F-4401-9B4A-D5A505CB9E42}">
      <dgm:prSet/>
      <dgm:spPr/>
      <dgm:t>
        <a:bodyPr/>
        <a:lstStyle/>
        <a:p>
          <a:endParaRPr lang="zh-TW" alt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2F665E5B-1BF2-41E3-976F-BB988765CB56}" type="sibTrans" cxnId="{130957F2-C64F-4401-9B4A-D5A505CB9E42}">
      <dgm:prSet/>
      <dgm:spPr/>
      <dgm:t>
        <a:bodyPr/>
        <a:lstStyle/>
        <a:p>
          <a:endParaRPr lang="zh-TW" alt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6DBE79DF-6464-4D72-B2C9-83D183108E25}">
      <dgm:prSet phldrT="[文字]" custT="1"/>
      <dgm:spPr/>
      <dgm:t>
        <a:bodyPr lIns="36000" rIns="36000"/>
        <a:lstStyle/>
        <a:p>
          <a:pPr algn="ctr">
            <a:lnSpc>
              <a:spcPct val="80000"/>
            </a:lnSpc>
          </a:pPr>
          <a:r>
            <a:rPr lang="zh-TW" altLang="en-US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航空公共運輸</a:t>
          </a:r>
          <a:endParaRPr lang="zh-TW" altLang="en-US" sz="16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BC159CA4-07E0-43BA-8873-D3776181C7FD}" type="parTrans" cxnId="{A3260C57-7CD0-4149-8C54-E3C3FCC437C9}">
      <dgm:prSet/>
      <dgm:spPr/>
      <dgm:t>
        <a:bodyPr/>
        <a:lstStyle/>
        <a:p>
          <a:endParaRPr lang="zh-TW" alt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165779D5-B5E6-48FB-A7C8-66459B92672E}" type="sibTrans" cxnId="{A3260C57-7CD0-4149-8C54-E3C3FCC437C9}">
      <dgm:prSet/>
      <dgm:spPr/>
      <dgm:t>
        <a:bodyPr/>
        <a:lstStyle/>
        <a:p>
          <a:endParaRPr lang="zh-TW" alt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C83276D0-2C4E-4CE1-BD40-FB88C51EB194}">
      <dgm:prSet custT="1"/>
      <dgm:spPr/>
      <dgm:t>
        <a:bodyPr/>
        <a:lstStyle/>
        <a:p>
          <a:pPr algn="l">
            <a:lnSpc>
              <a:spcPct val="80000"/>
            </a:lnSpc>
          </a:pPr>
          <a:r>
            <a:rPr lang="zh-TW" altLang="en-U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公路汽車客運</a:t>
          </a:r>
          <a:endParaRPr lang="en-US" altLang="zh-TW" sz="1400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26CD6DB6-0C4B-4EDA-868F-8DAEAA680756}" type="parTrans" cxnId="{1A4973DB-05ED-432D-909C-E8FF86F0A695}">
      <dgm:prSet/>
      <dgm:spPr/>
      <dgm:t>
        <a:bodyPr/>
        <a:lstStyle/>
        <a:p>
          <a:endParaRPr lang="zh-TW" alt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21042DCF-362F-4F68-AB72-F75C9D13BC26}" type="sibTrans" cxnId="{1A4973DB-05ED-432D-909C-E8FF86F0A695}">
      <dgm:prSet/>
      <dgm:spPr/>
      <dgm:t>
        <a:bodyPr/>
        <a:lstStyle/>
        <a:p>
          <a:endParaRPr lang="zh-TW" alt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D2C976E1-75BD-4426-836D-E2C868AD66D2}">
      <dgm:prSet custT="1"/>
      <dgm:spPr/>
      <dgm:t>
        <a:bodyPr/>
        <a:lstStyle/>
        <a:p>
          <a:pPr algn="l">
            <a:lnSpc>
              <a:spcPct val="80000"/>
            </a:lnSpc>
          </a:pPr>
          <a:r>
            <a:rPr lang="zh-TW" altLang="en-U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鐵路</a:t>
          </a:r>
          <a:endParaRPr lang="en-US" altLang="zh-TW" sz="1400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EB477C6E-6C86-412A-A074-0A634B7A479A}" type="parTrans" cxnId="{2F343060-3BD4-4773-8D38-B1475E788892}">
      <dgm:prSet/>
      <dgm:spPr/>
      <dgm:t>
        <a:bodyPr/>
        <a:lstStyle/>
        <a:p>
          <a:endParaRPr lang="zh-TW" alt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D9788116-49A8-4F3E-BCD5-C22212953CE0}" type="sibTrans" cxnId="{2F343060-3BD4-4773-8D38-B1475E788892}">
      <dgm:prSet/>
      <dgm:spPr/>
      <dgm:t>
        <a:bodyPr/>
        <a:lstStyle/>
        <a:p>
          <a:endParaRPr lang="zh-TW" alt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1751016C-C856-40B1-8C81-164C72E1CD5B}">
      <dgm:prSet custT="1"/>
      <dgm:spPr/>
      <dgm:t>
        <a:bodyPr/>
        <a:lstStyle/>
        <a:p>
          <a:pPr algn="l">
            <a:lnSpc>
              <a:spcPct val="80000"/>
            </a:lnSpc>
          </a:pPr>
          <a:r>
            <a:rPr lang="zh-TW" altLang="en-U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捷運、輕軌</a:t>
          </a:r>
          <a:endParaRPr lang="en-US" altLang="zh-TW" sz="1400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1B8FA901-EDD3-47BC-926C-58FFE1321D93}" type="parTrans" cxnId="{5D1F444E-E9B1-421B-91F5-0D0DC9AE37A8}">
      <dgm:prSet/>
      <dgm:spPr/>
      <dgm:t>
        <a:bodyPr/>
        <a:lstStyle/>
        <a:p>
          <a:endParaRPr lang="zh-TW" alt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E537ABE9-2952-457E-8EAD-2D5DF7D3AFC5}" type="sibTrans" cxnId="{5D1F444E-E9B1-421B-91F5-0D0DC9AE37A8}">
      <dgm:prSet/>
      <dgm:spPr/>
      <dgm:t>
        <a:bodyPr/>
        <a:lstStyle/>
        <a:p>
          <a:endParaRPr lang="zh-TW" alt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7171D1B9-A7C6-436C-8D6E-ECBC5E40C83B}">
      <dgm:prSet custT="1"/>
      <dgm:spPr/>
      <dgm:t>
        <a:bodyPr/>
        <a:lstStyle/>
        <a:p>
          <a:pPr algn="ctr">
            <a:lnSpc>
              <a:spcPct val="80000"/>
            </a:lnSpc>
          </a:pPr>
          <a:r>
            <a:rPr lang="zh-TW" altLang="en-US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海運公共運輸</a:t>
          </a:r>
          <a:endParaRPr lang="en-US" altLang="zh-TW" sz="16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579A6374-A60E-416C-A101-A97B5041D16F}" type="parTrans" cxnId="{58C74C96-1A40-49E4-B4A3-3390B12E3A9D}">
      <dgm:prSet/>
      <dgm:spPr/>
      <dgm:t>
        <a:bodyPr/>
        <a:lstStyle/>
        <a:p>
          <a:endParaRPr lang="zh-TW" alt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95525DF9-1945-49C3-988D-D34B2EA7D282}" type="sibTrans" cxnId="{58C74C96-1A40-49E4-B4A3-3390B12E3A9D}">
      <dgm:prSet/>
      <dgm:spPr/>
      <dgm:t>
        <a:bodyPr/>
        <a:lstStyle/>
        <a:p>
          <a:endParaRPr lang="zh-TW" alt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4D9D9196-F452-4A27-944E-020FA8592042}">
      <dgm:prSet custT="1"/>
      <dgm:spPr/>
      <dgm:t>
        <a:bodyPr/>
        <a:lstStyle/>
        <a:p>
          <a:pPr algn="l">
            <a:lnSpc>
              <a:spcPct val="80000"/>
            </a:lnSpc>
          </a:pPr>
          <a:r>
            <a:rPr lang="zh-TW" altLang="en-U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觀光交通渡輪</a:t>
          </a:r>
          <a:endParaRPr lang="en-US" altLang="zh-TW" sz="1400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AEF1407-4B70-4D14-90D2-B5D614B6A27E}" type="parTrans" cxnId="{88445BEA-10A3-4B4D-AAF6-00D22F8D0D24}">
      <dgm:prSet/>
      <dgm:spPr/>
      <dgm:t>
        <a:bodyPr/>
        <a:lstStyle/>
        <a:p>
          <a:endParaRPr lang="zh-TW" alt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AE68596B-D2E1-4D0B-8E3C-C3F527EF1557}" type="sibTrans" cxnId="{88445BEA-10A3-4B4D-AAF6-00D22F8D0D24}">
      <dgm:prSet/>
      <dgm:spPr/>
      <dgm:t>
        <a:bodyPr/>
        <a:lstStyle/>
        <a:p>
          <a:endParaRPr lang="zh-TW" alt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79DC28F9-8FDE-428C-BF91-EDE4D2193A7C}">
      <dgm:prSet custT="1"/>
      <dgm:spPr/>
      <dgm:t>
        <a:bodyPr/>
        <a:lstStyle/>
        <a:p>
          <a:pPr algn="l">
            <a:lnSpc>
              <a:spcPct val="80000"/>
            </a:lnSpc>
          </a:pPr>
          <a:r>
            <a:rPr lang="zh-TW" altLang="en-U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藍色公路</a:t>
          </a:r>
          <a:endParaRPr lang="en-US" altLang="zh-TW" sz="1400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1EC8ED07-9C9C-42B5-B350-3B69B97F564D}" type="parTrans" cxnId="{F563F03E-C898-460B-B907-28354354B913}">
      <dgm:prSet/>
      <dgm:spPr/>
      <dgm:t>
        <a:bodyPr/>
        <a:lstStyle/>
        <a:p>
          <a:endParaRPr lang="zh-TW" alt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740D9D41-E6FD-4D89-848C-7A8B0398E699}" type="sibTrans" cxnId="{F563F03E-C898-460B-B907-28354354B913}">
      <dgm:prSet/>
      <dgm:spPr/>
      <dgm:t>
        <a:bodyPr/>
        <a:lstStyle/>
        <a:p>
          <a:endParaRPr lang="zh-TW" alt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A6F09A79-CE77-4E54-B346-FE3453E4DB12}">
      <dgm:prSet custT="1"/>
      <dgm:spPr/>
      <dgm:t>
        <a:bodyPr/>
        <a:lstStyle/>
        <a:p>
          <a:pPr algn="l">
            <a:lnSpc>
              <a:spcPct val="80000"/>
            </a:lnSpc>
          </a:pPr>
          <a:r>
            <a:rPr lang="zh-TW" altLang="en-U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離島船運</a:t>
          </a:r>
          <a:endParaRPr lang="en-US" altLang="zh-TW" sz="1400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278827ED-B8B5-4F2D-A7C8-CD50B992CDCB}" type="parTrans" cxnId="{69FFBCF1-8115-4448-B50F-939EB4B32763}">
      <dgm:prSet/>
      <dgm:spPr/>
      <dgm:t>
        <a:bodyPr/>
        <a:lstStyle/>
        <a:p>
          <a:endParaRPr lang="zh-TW" alt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1019198C-A975-42A9-BF77-0B39C0B1506E}" type="sibTrans" cxnId="{69FFBCF1-8115-4448-B50F-939EB4B32763}">
      <dgm:prSet/>
      <dgm:spPr/>
      <dgm:t>
        <a:bodyPr/>
        <a:lstStyle/>
        <a:p>
          <a:endParaRPr lang="zh-TW" alt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617F9CA7-5ED0-4521-AA26-0634937D0777}">
      <dgm:prSet custT="1"/>
      <dgm:spPr/>
      <dgm:t>
        <a:bodyPr/>
        <a:lstStyle/>
        <a:p>
          <a:pPr algn="l">
            <a:lnSpc>
              <a:spcPct val="80000"/>
            </a:lnSpc>
          </a:pPr>
          <a:r>
            <a:rPr lang="zh-TW" altLang="en-U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市區汽車客運</a:t>
          </a:r>
          <a:endParaRPr lang="zh-TW" altLang="en-US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B35ADA4B-0147-4A9C-A2F3-BEE87113ECFF}" type="parTrans" cxnId="{B34432A1-E36A-4784-B771-4D0B09D769BC}">
      <dgm:prSet/>
      <dgm:spPr/>
      <dgm:t>
        <a:bodyPr/>
        <a:lstStyle/>
        <a:p>
          <a:endParaRPr lang="zh-TW" altLang="en-US"/>
        </a:p>
      </dgm:t>
    </dgm:pt>
    <dgm:pt modelId="{94D8AA08-BD88-4014-A499-58B9CB46AC0F}" type="sibTrans" cxnId="{B34432A1-E36A-4784-B771-4D0B09D769BC}">
      <dgm:prSet/>
      <dgm:spPr/>
      <dgm:t>
        <a:bodyPr/>
        <a:lstStyle/>
        <a:p>
          <a:endParaRPr lang="zh-TW" altLang="en-US"/>
        </a:p>
      </dgm:t>
    </dgm:pt>
    <dgm:pt modelId="{A03B027D-F8D7-453A-B14E-C50F4753859E}">
      <dgm:prSet custT="1"/>
      <dgm:spPr/>
      <dgm:t>
        <a:bodyPr/>
        <a:lstStyle/>
        <a:p>
          <a:pPr algn="l">
            <a:lnSpc>
              <a:spcPct val="80000"/>
            </a:lnSpc>
          </a:pPr>
          <a:r>
            <a:rPr lang="zh-TW" altLang="en-U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免費公車</a:t>
          </a:r>
          <a:endParaRPr lang="zh-TW" altLang="en-US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F73DE88E-038A-4F6F-AFA9-FB7CF29BF0E4}" type="parTrans" cxnId="{E875F647-3C56-44F6-9CCF-CD6CE04681B9}">
      <dgm:prSet/>
      <dgm:spPr/>
      <dgm:t>
        <a:bodyPr/>
        <a:lstStyle/>
        <a:p>
          <a:endParaRPr lang="zh-TW" altLang="en-US"/>
        </a:p>
      </dgm:t>
    </dgm:pt>
    <dgm:pt modelId="{8E48574F-852E-4C75-8756-1C9C3CBD1F96}" type="sibTrans" cxnId="{E875F647-3C56-44F6-9CCF-CD6CE04681B9}">
      <dgm:prSet/>
      <dgm:spPr/>
      <dgm:t>
        <a:bodyPr/>
        <a:lstStyle/>
        <a:p>
          <a:endParaRPr lang="zh-TW" altLang="en-US"/>
        </a:p>
      </dgm:t>
    </dgm:pt>
    <dgm:pt modelId="{53442079-8294-401F-9D31-5A0F3C4F9952}">
      <dgm:prSet custT="1"/>
      <dgm:spPr/>
      <dgm:t>
        <a:bodyPr/>
        <a:lstStyle/>
        <a:p>
          <a:pPr algn="l">
            <a:lnSpc>
              <a:spcPct val="80000"/>
            </a:lnSpc>
          </a:pPr>
          <a:r>
            <a:rPr lang="zh-TW" altLang="en-U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高速鐵路</a:t>
          </a:r>
          <a:endParaRPr lang="en-US" altLang="zh-TW" sz="1400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0308DEFD-7070-4F1A-BD78-E9A6CE90B5A5}" type="parTrans" cxnId="{B775182A-C307-49BB-92F2-E8B5B2BB8282}">
      <dgm:prSet/>
      <dgm:spPr/>
      <dgm:t>
        <a:bodyPr/>
        <a:lstStyle/>
        <a:p>
          <a:endParaRPr lang="zh-TW" altLang="en-US"/>
        </a:p>
      </dgm:t>
    </dgm:pt>
    <dgm:pt modelId="{7C8BB41F-110D-4E74-8CC3-E1FD1B196949}" type="sibTrans" cxnId="{B775182A-C307-49BB-92F2-E8B5B2BB8282}">
      <dgm:prSet/>
      <dgm:spPr/>
      <dgm:t>
        <a:bodyPr/>
        <a:lstStyle/>
        <a:p>
          <a:endParaRPr lang="zh-TW" altLang="en-US"/>
        </a:p>
      </dgm:t>
    </dgm:pt>
    <dgm:pt modelId="{E4584971-3102-42F6-89BD-2D692DA0AEA8}">
      <dgm:prSet custT="1"/>
      <dgm:spPr/>
      <dgm:t>
        <a:bodyPr lIns="36000" rIns="36000"/>
        <a:lstStyle/>
        <a:p>
          <a:pPr algn="l">
            <a:lnSpc>
              <a:spcPct val="80000"/>
            </a:lnSpc>
          </a:pPr>
          <a:r>
            <a:rPr lang="zh-TW" altLang="en-U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民用航空站</a:t>
          </a:r>
          <a:endParaRPr lang="en-US" altLang="zh-TW" sz="1400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0E2FBDE1-ECB1-4778-A2B9-25148BC30954}" type="sibTrans" cxnId="{72A718FC-C101-437E-9042-933320AA8E22}">
      <dgm:prSet/>
      <dgm:spPr/>
      <dgm:t>
        <a:bodyPr/>
        <a:lstStyle/>
        <a:p>
          <a:endParaRPr lang="zh-TW" alt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EB88CF76-D2B5-4B22-A192-4F7664F575D4}" type="parTrans" cxnId="{72A718FC-C101-437E-9042-933320AA8E22}">
      <dgm:prSet/>
      <dgm:spPr/>
      <dgm:t>
        <a:bodyPr/>
        <a:lstStyle/>
        <a:p>
          <a:endParaRPr lang="zh-TW" altLang="en-US" sz="20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DC7C7AEA-3ABE-4116-AD24-DDBCAD746DF3}">
      <dgm:prSet custT="1"/>
      <dgm:spPr/>
      <dgm:t>
        <a:bodyPr lIns="36000" rIns="36000"/>
        <a:lstStyle/>
        <a:p>
          <a:pPr algn="l">
            <a:lnSpc>
              <a:spcPct val="80000"/>
            </a:lnSpc>
          </a:pPr>
          <a:r>
            <a:rPr lang="zh-TW" altLang="en-US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rPr>
            <a:t>桃園航空站</a:t>
          </a:r>
          <a:endParaRPr lang="en-US" altLang="zh-TW" sz="1400"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20204" pitchFamily="34" charset="0"/>
            <a:ea typeface="微軟正黑體" panose="020B0604030504040204" pitchFamily="34" charset="-120"/>
            <a:cs typeface="Arial" panose="020B0604020202020204" pitchFamily="34" charset="0"/>
          </a:endParaRPr>
        </a:p>
      </dgm:t>
    </dgm:pt>
    <dgm:pt modelId="{8FF11BA0-FD9A-4C81-BB49-BC723282E27C}" type="parTrans" cxnId="{5701FABA-9549-49E6-B719-CBEBA793F80F}">
      <dgm:prSet/>
      <dgm:spPr/>
      <dgm:t>
        <a:bodyPr/>
        <a:lstStyle/>
        <a:p>
          <a:endParaRPr lang="zh-TW" altLang="en-US"/>
        </a:p>
      </dgm:t>
    </dgm:pt>
    <dgm:pt modelId="{19782ED2-E702-472A-BD3E-A1E37B3BB512}" type="sibTrans" cxnId="{5701FABA-9549-49E6-B719-CBEBA793F80F}">
      <dgm:prSet/>
      <dgm:spPr/>
      <dgm:t>
        <a:bodyPr/>
        <a:lstStyle/>
        <a:p>
          <a:endParaRPr lang="zh-TW" altLang="en-US"/>
        </a:p>
      </dgm:t>
    </dgm:pt>
    <dgm:pt modelId="{EA3EB9A6-71FA-4101-B757-5E334679BE01}" type="pres">
      <dgm:prSet presAssocID="{0928CCF0-570C-4993-A23C-0F722ADB8E8D}" presName="Name0" presStyleCnt="0">
        <dgm:presLayoutVars>
          <dgm:dir/>
          <dgm:resizeHandles val="exact"/>
        </dgm:presLayoutVars>
      </dgm:prSet>
      <dgm:spPr/>
    </dgm:pt>
    <dgm:pt modelId="{90EA25FC-EC91-4CED-8DC4-D7C710196F7E}" type="pres">
      <dgm:prSet presAssocID="{0928CCF0-570C-4993-A23C-0F722ADB8E8D}" presName="fgShape" presStyleLbl="fgShp" presStyleIdx="0" presStyleCnt="1" custScaleY="120035" custLinFactNeighborX="-1182" custLinFactNeighborY="18171"/>
      <dgm:spPr/>
    </dgm:pt>
    <dgm:pt modelId="{3B60700A-3AF7-4B2D-A72A-9C868AD9A6BA}" type="pres">
      <dgm:prSet presAssocID="{0928CCF0-570C-4993-A23C-0F722ADB8E8D}" presName="linComp" presStyleCnt="0"/>
      <dgm:spPr/>
    </dgm:pt>
    <dgm:pt modelId="{95C0F225-0ABD-42DB-8657-D3EA8CD91736}" type="pres">
      <dgm:prSet presAssocID="{39919913-E087-4D0D-A281-1AC82D747271}" presName="compNode" presStyleCnt="0"/>
      <dgm:spPr/>
    </dgm:pt>
    <dgm:pt modelId="{E8C4A497-BFAA-4124-A45B-631E3C4C06AC}" type="pres">
      <dgm:prSet presAssocID="{39919913-E087-4D0D-A281-1AC82D747271}" presName="bkgdShape" presStyleLbl="node1" presStyleIdx="0" presStyleCnt="4"/>
      <dgm:spPr/>
      <dgm:t>
        <a:bodyPr/>
        <a:lstStyle/>
        <a:p>
          <a:endParaRPr lang="zh-TW" altLang="en-US"/>
        </a:p>
      </dgm:t>
    </dgm:pt>
    <dgm:pt modelId="{3DAC7B97-E6C7-46BE-8223-D4A74C71AAD4}" type="pres">
      <dgm:prSet presAssocID="{39919913-E087-4D0D-A281-1AC82D747271}" presName="node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1B4A453-58AE-4D8B-B71F-BB7541D93067}" type="pres">
      <dgm:prSet presAssocID="{39919913-E087-4D0D-A281-1AC82D747271}" presName="invisiNode" presStyleLbl="node1" presStyleIdx="0" presStyleCnt="4"/>
      <dgm:spPr/>
    </dgm:pt>
    <dgm:pt modelId="{C0227F54-70D9-4547-801C-21331B5C340F}" type="pres">
      <dgm:prSet presAssocID="{39919913-E087-4D0D-A281-1AC82D747271}" presName="imagNode" presStyleLbl="fgImgPlace1" presStyleIdx="0" presStyleCnt="4" custScaleX="84669" custScaleY="84184"/>
      <dgm:spPr>
        <a:solidFill>
          <a:schemeClr val="bg1">
            <a:lumMod val="95000"/>
          </a:schemeClr>
        </a:solidFill>
      </dgm:spPr>
    </dgm:pt>
    <dgm:pt modelId="{EA841BE3-AD03-45F3-BE01-C21F25C48A3B}" type="pres">
      <dgm:prSet presAssocID="{EA973D3D-4BDC-405D-AE60-01F692870056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698E36E6-38F7-45F7-976F-529E6569A955}" type="pres">
      <dgm:prSet presAssocID="{8D7228C1-BD60-4A92-9E3F-38E776537254}" presName="compNode" presStyleCnt="0"/>
      <dgm:spPr/>
    </dgm:pt>
    <dgm:pt modelId="{B8B4B7CA-DF00-4C54-BAC4-589B130A712B}" type="pres">
      <dgm:prSet presAssocID="{8D7228C1-BD60-4A92-9E3F-38E776537254}" presName="bkgdShape" presStyleLbl="node1" presStyleIdx="1" presStyleCnt="4"/>
      <dgm:spPr/>
      <dgm:t>
        <a:bodyPr/>
        <a:lstStyle/>
        <a:p>
          <a:endParaRPr lang="zh-TW" altLang="en-US"/>
        </a:p>
      </dgm:t>
    </dgm:pt>
    <dgm:pt modelId="{5D19A81F-719D-49D9-90DC-F6DCA4C21A71}" type="pres">
      <dgm:prSet presAssocID="{8D7228C1-BD60-4A92-9E3F-38E776537254}" presName="node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FD9255D-43D2-4A55-A82E-2A9D557846DF}" type="pres">
      <dgm:prSet presAssocID="{8D7228C1-BD60-4A92-9E3F-38E776537254}" presName="invisiNode" presStyleLbl="node1" presStyleIdx="1" presStyleCnt="4"/>
      <dgm:spPr/>
    </dgm:pt>
    <dgm:pt modelId="{C969D983-AA4B-48E9-94EE-28A5B50D875A}" type="pres">
      <dgm:prSet presAssocID="{8D7228C1-BD60-4A92-9E3F-38E776537254}" presName="imagNode" presStyleLbl="fgImgPlace1" presStyleIdx="1" presStyleCnt="4" custScaleX="84669" custScaleY="84184"/>
      <dgm:spPr>
        <a:solidFill>
          <a:schemeClr val="bg1">
            <a:lumMod val="95000"/>
          </a:schemeClr>
        </a:solidFill>
      </dgm:spPr>
    </dgm:pt>
    <dgm:pt modelId="{D27D6090-63E1-4FDF-AEC9-2C26764AEE32}" type="pres">
      <dgm:prSet presAssocID="{2F665E5B-1BF2-41E3-976F-BB988765CB56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CB9D64A9-7495-4565-8DD7-ADCBFF7F1768}" type="pres">
      <dgm:prSet presAssocID="{6DBE79DF-6464-4D72-B2C9-83D183108E25}" presName="compNode" presStyleCnt="0"/>
      <dgm:spPr/>
    </dgm:pt>
    <dgm:pt modelId="{50349793-297A-48DE-B561-28A1B656AD29}" type="pres">
      <dgm:prSet presAssocID="{6DBE79DF-6464-4D72-B2C9-83D183108E25}" presName="bkgdShape" presStyleLbl="node1" presStyleIdx="2" presStyleCnt="4" custScaleX="102584"/>
      <dgm:spPr/>
      <dgm:t>
        <a:bodyPr/>
        <a:lstStyle/>
        <a:p>
          <a:endParaRPr lang="zh-TW" altLang="en-US"/>
        </a:p>
      </dgm:t>
    </dgm:pt>
    <dgm:pt modelId="{2AFA28B1-AA3B-45EB-A079-CB8E9C822BD2}" type="pres">
      <dgm:prSet presAssocID="{6DBE79DF-6464-4D72-B2C9-83D183108E25}" presName="node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CB8BC08-6349-4B35-BF3A-EC26D1E3469D}" type="pres">
      <dgm:prSet presAssocID="{6DBE79DF-6464-4D72-B2C9-83D183108E25}" presName="invisiNode" presStyleLbl="node1" presStyleIdx="2" presStyleCnt="4"/>
      <dgm:spPr/>
    </dgm:pt>
    <dgm:pt modelId="{DE90B2A9-7D80-424E-AF23-F7A36FBA4ED7}" type="pres">
      <dgm:prSet presAssocID="{6DBE79DF-6464-4D72-B2C9-83D183108E25}" presName="imagNode" presStyleLbl="fgImgPlace1" presStyleIdx="2" presStyleCnt="4" custScaleX="84669" custScaleY="84184"/>
      <dgm:spPr>
        <a:solidFill>
          <a:schemeClr val="bg1">
            <a:lumMod val="95000"/>
          </a:schemeClr>
        </a:solidFill>
      </dgm:spPr>
    </dgm:pt>
    <dgm:pt modelId="{64C28BB6-22A2-4F2B-BF93-EFE6849E1F4D}" type="pres">
      <dgm:prSet presAssocID="{165779D5-B5E6-48FB-A7C8-66459B92672E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8EB5E3C8-907F-4BA2-85E4-EC91FD19A769}" type="pres">
      <dgm:prSet presAssocID="{7171D1B9-A7C6-436C-8D6E-ECBC5E40C83B}" presName="compNode" presStyleCnt="0"/>
      <dgm:spPr/>
    </dgm:pt>
    <dgm:pt modelId="{720DFA89-CBFF-4E45-90AB-D90FB6112B1D}" type="pres">
      <dgm:prSet presAssocID="{7171D1B9-A7C6-436C-8D6E-ECBC5E40C83B}" presName="bkgdShape" presStyleLbl="node1" presStyleIdx="3" presStyleCnt="4"/>
      <dgm:spPr/>
      <dgm:t>
        <a:bodyPr/>
        <a:lstStyle/>
        <a:p>
          <a:endParaRPr lang="zh-TW" altLang="en-US"/>
        </a:p>
      </dgm:t>
    </dgm:pt>
    <dgm:pt modelId="{D36A4196-05D6-4210-A59E-97134FDDEA68}" type="pres">
      <dgm:prSet presAssocID="{7171D1B9-A7C6-436C-8D6E-ECBC5E40C83B}" presName="node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5292241-9B16-4758-87AA-DD4FE51A7AC7}" type="pres">
      <dgm:prSet presAssocID="{7171D1B9-A7C6-436C-8D6E-ECBC5E40C83B}" presName="invisiNode" presStyleLbl="node1" presStyleIdx="3" presStyleCnt="4"/>
      <dgm:spPr/>
    </dgm:pt>
    <dgm:pt modelId="{0713AC9D-BA5B-4563-9AFB-EED2F4A6A9A7}" type="pres">
      <dgm:prSet presAssocID="{7171D1B9-A7C6-436C-8D6E-ECBC5E40C83B}" presName="imagNode" presStyleLbl="fgImgPlace1" presStyleIdx="3" presStyleCnt="4" custScaleX="84669" custScaleY="84184"/>
      <dgm:spPr>
        <a:solidFill>
          <a:schemeClr val="bg1">
            <a:lumMod val="95000"/>
          </a:schemeClr>
        </a:solidFill>
      </dgm:spPr>
    </dgm:pt>
  </dgm:ptLst>
  <dgm:cxnLst>
    <dgm:cxn modelId="{488A5FDB-A9E7-4A81-9769-BD40D536966C}" type="presOf" srcId="{D2C976E1-75BD-4426-836D-E2C868AD66D2}" destId="{5D19A81F-719D-49D9-90DC-F6DCA4C21A71}" srcOrd="1" destOrd="1" presId="urn:microsoft.com/office/officeart/2005/8/layout/hList7"/>
    <dgm:cxn modelId="{A3260C57-7CD0-4149-8C54-E3C3FCC437C9}" srcId="{0928CCF0-570C-4993-A23C-0F722ADB8E8D}" destId="{6DBE79DF-6464-4D72-B2C9-83D183108E25}" srcOrd="2" destOrd="0" parTransId="{BC159CA4-07E0-43BA-8873-D3776181C7FD}" sibTransId="{165779D5-B5E6-48FB-A7C8-66459B92672E}"/>
    <dgm:cxn modelId="{EBFE7356-AC73-44A3-9499-1471882F2A33}" type="presOf" srcId="{C83276D0-2C4E-4CE1-BD40-FB88C51EB194}" destId="{E8C4A497-BFAA-4124-A45B-631E3C4C06AC}" srcOrd="0" destOrd="1" presId="urn:microsoft.com/office/officeart/2005/8/layout/hList7"/>
    <dgm:cxn modelId="{C9FF0172-D6A0-4AA8-9AFF-7580FAA69082}" type="presOf" srcId="{6DBE79DF-6464-4D72-B2C9-83D183108E25}" destId="{2AFA28B1-AA3B-45EB-A079-CB8E9C822BD2}" srcOrd="1" destOrd="0" presId="urn:microsoft.com/office/officeart/2005/8/layout/hList7"/>
    <dgm:cxn modelId="{DFFDE7B7-C998-4956-BE64-431A9178902B}" type="presOf" srcId="{39919913-E087-4D0D-A281-1AC82D747271}" destId="{E8C4A497-BFAA-4124-A45B-631E3C4C06AC}" srcOrd="0" destOrd="0" presId="urn:microsoft.com/office/officeart/2005/8/layout/hList7"/>
    <dgm:cxn modelId="{3DDAA94D-F4C3-477B-A698-5B3C97F54D2F}" type="presOf" srcId="{617F9CA7-5ED0-4521-AA26-0634937D0777}" destId="{3DAC7B97-E6C7-46BE-8223-D4A74C71AAD4}" srcOrd="1" destOrd="2" presId="urn:microsoft.com/office/officeart/2005/8/layout/hList7"/>
    <dgm:cxn modelId="{5701FABA-9549-49E6-B719-CBEBA793F80F}" srcId="{6DBE79DF-6464-4D72-B2C9-83D183108E25}" destId="{DC7C7AEA-3ABE-4116-AD24-DDBCAD746DF3}" srcOrd="1" destOrd="0" parTransId="{8FF11BA0-FD9A-4C81-BB49-BC723282E27C}" sibTransId="{19782ED2-E702-472A-BD3E-A1E37B3BB512}"/>
    <dgm:cxn modelId="{58C74C96-1A40-49E4-B4A3-3390B12E3A9D}" srcId="{0928CCF0-570C-4993-A23C-0F722ADB8E8D}" destId="{7171D1B9-A7C6-436C-8D6E-ECBC5E40C83B}" srcOrd="3" destOrd="0" parTransId="{579A6374-A60E-416C-A101-A97B5041D16F}" sibTransId="{95525DF9-1945-49C3-988D-D34B2EA7D282}"/>
    <dgm:cxn modelId="{23183A8D-DFD6-456F-B656-B86A495446F9}" type="presOf" srcId="{E4584971-3102-42F6-89BD-2D692DA0AEA8}" destId="{2AFA28B1-AA3B-45EB-A079-CB8E9C822BD2}" srcOrd="1" destOrd="1" presId="urn:microsoft.com/office/officeart/2005/8/layout/hList7"/>
    <dgm:cxn modelId="{69FFBCF1-8115-4448-B50F-939EB4B32763}" srcId="{7171D1B9-A7C6-436C-8D6E-ECBC5E40C83B}" destId="{A6F09A79-CE77-4E54-B346-FE3453E4DB12}" srcOrd="2" destOrd="0" parTransId="{278827ED-B8B5-4F2D-A7C8-CD50B992CDCB}" sibTransId="{1019198C-A975-42A9-BF77-0B39C0B1506E}"/>
    <dgm:cxn modelId="{35F32E17-3AB0-4207-A74E-20804BE801C1}" type="presOf" srcId="{79DC28F9-8FDE-428C-BF91-EDE4D2193A7C}" destId="{720DFA89-CBFF-4E45-90AB-D90FB6112B1D}" srcOrd="0" destOrd="2" presId="urn:microsoft.com/office/officeart/2005/8/layout/hList7"/>
    <dgm:cxn modelId="{BAEFACD8-C31C-45D0-93F2-8AAC69CBBAD6}" type="presOf" srcId="{7171D1B9-A7C6-436C-8D6E-ECBC5E40C83B}" destId="{720DFA89-CBFF-4E45-90AB-D90FB6112B1D}" srcOrd="0" destOrd="0" presId="urn:microsoft.com/office/officeart/2005/8/layout/hList7"/>
    <dgm:cxn modelId="{E1FD853B-928C-48FE-918E-1E55E5EA2ACF}" type="presOf" srcId="{79DC28F9-8FDE-428C-BF91-EDE4D2193A7C}" destId="{D36A4196-05D6-4210-A59E-97134FDDEA68}" srcOrd="1" destOrd="2" presId="urn:microsoft.com/office/officeart/2005/8/layout/hList7"/>
    <dgm:cxn modelId="{901D9C4B-3099-4A28-8CCA-1126D23D06FC}" type="presOf" srcId="{53442079-8294-401F-9D31-5A0F3C4F9952}" destId="{B8B4B7CA-DF00-4C54-BAC4-589B130A712B}" srcOrd="0" destOrd="2" presId="urn:microsoft.com/office/officeart/2005/8/layout/hList7"/>
    <dgm:cxn modelId="{5A8BE4F0-364E-4448-A9A2-20C23416CE3F}" type="presOf" srcId="{DC7C7AEA-3ABE-4116-AD24-DDBCAD746DF3}" destId="{50349793-297A-48DE-B561-28A1B656AD29}" srcOrd="0" destOrd="2" presId="urn:microsoft.com/office/officeart/2005/8/layout/hList7"/>
    <dgm:cxn modelId="{70C44A66-51EA-4673-9D65-5A530B3C2369}" type="presOf" srcId="{7171D1B9-A7C6-436C-8D6E-ECBC5E40C83B}" destId="{D36A4196-05D6-4210-A59E-97134FDDEA68}" srcOrd="1" destOrd="0" presId="urn:microsoft.com/office/officeart/2005/8/layout/hList7"/>
    <dgm:cxn modelId="{B74F6497-63F8-4860-88E9-1F0F8BC01401}" srcId="{0928CCF0-570C-4993-A23C-0F722ADB8E8D}" destId="{39919913-E087-4D0D-A281-1AC82D747271}" srcOrd="0" destOrd="0" parTransId="{AD4488A7-52BD-4607-B57F-426A966457C9}" sibTransId="{EA973D3D-4BDC-405D-AE60-01F692870056}"/>
    <dgm:cxn modelId="{2F343060-3BD4-4773-8D38-B1475E788892}" srcId="{8D7228C1-BD60-4A92-9E3F-38E776537254}" destId="{D2C976E1-75BD-4426-836D-E2C868AD66D2}" srcOrd="0" destOrd="0" parTransId="{EB477C6E-6C86-412A-A074-0A634B7A479A}" sibTransId="{D9788116-49A8-4F3E-BCD5-C22212953CE0}"/>
    <dgm:cxn modelId="{1A4973DB-05ED-432D-909C-E8FF86F0A695}" srcId="{39919913-E087-4D0D-A281-1AC82D747271}" destId="{C83276D0-2C4E-4CE1-BD40-FB88C51EB194}" srcOrd="0" destOrd="0" parTransId="{26CD6DB6-0C4B-4EDA-868F-8DAEAA680756}" sibTransId="{21042DCF-362F-4F68-AB72-F75C9D13BC26}"/>
    <dgm:cxn modelId="{19A6AC62-F9D7-47E3-A912-237D3C08EDCF}" type="presOf" srcId="{A03B027D-F8D7-453A-B14E-C50F4753859E}" destId="{E8C4A497-BFAA-4124-A45B-631E3C4C06AC}" srcOrd="0" destOrd="3" presId="urn:microsoft.com/office/officeart/2005/8/layout/hList7"/>
    <dgm:cxn modelId="{C198232F-CBA0-4C23-9F96-7A0FB2F6EE8E}" type="presOf" srcId="{E4584971-3102-42F6-89BD-2D692DA0AEA8}" destId="{50349793-297A-48DE-B561-28A1B656AD29}" srcOrd="0" destOrd="1" presId="urn:microsoft.com/office/officeart/2005/8/layout/hList7"/>
    <dgm:cxn modelId="{3F65C35F-C14E-4DE3-A305-4348282EFF9E}" type="presOf" srcId="{4D9D9196-F452-4A27-944E-020FA8592042}" destId="{720DFA89-CBFF-4E45-90AB-D90FB6112B1D}" srcOrd="0" destOrd="1" presId="urn:microsoft.com/office/officeart/2005/8/layout/hList7"/>
    <dgm:cxn modelId="{1EA00F9F-2F2B-4D27-931F-127BA76A2BE2}" type="presOf" srcId="{8D7228C1-BD60-4A92-9E3F-38E776537254}" destId="{5D19A81F-719D-49D9-90DC-F6DCA4C21A71}" srcOrd="1" destOrd="0" presId="urn:microsoft.com/office/officeart/2005/8/layout/hList7"/>
    <dgm:cxn modelId="{E875F647-3C56-44F6-9CCF-CD6CE04681B9}" srcId="{39919913-E087-4D0D-A281-1AC82D747271}" destId="{A03B027D-F8D7-453A-B14E-C50F4753859E}" srcOrd="2" destOrd="0" parTransId="{F73DE88E-038A-4F6F-AFA9-FB7CF29BF0E4}" sibTransId="{8E48574F-852E-4C75-8756-1C9C3CBD1F96}"/>
    <dgm:cxn modelId="{0A68BD49-1344-4198-AE4C-82B97D5BD446}" type="presOf" srcId="{DC7C7AEA-3ABE-4116-AD24-DDBCAD746DF3}" destId="{2AFA28B1-AA3B-45EB-A079-CB8E9C822BD2}" srcOrd="1" destOrd="2" presId="urn:microsoft.com/office/officeart/2005/8/layout/hList7"/>
    <dgm:cxn modelId="{130957F2-C64F-4401-9B4A-D5A505CB9E42}" srcId="{0928CCF0-570C-4993-A23C-0F722ADB8E8D}" destId="{8D7228C1-BD60-4A92-9E3F-38E776537254}" srcOrd="1" destOrd="0" parTransId="{A45BA00D-FDB7-427C-A4A2-A360C86CC736}" sibTransId="{2F665E5B-1BF2-41E3-976F-BB988765CB56}"/>
    <dgm:cxn modelId="{B97C8571-A55B-4366-9F71-48D9E5DFD124}" type="presOf" srcId="{EA973D3D-4BDC-405D-AE60-01F692870056}" destId="{EA841BE3-AD03-45F3-BE01-C21F25C48A3B}" srcOrd="0" destOrd="0" presId="urn:microsoft.com/office/officeart/2005/8/layout/hList7"/>
    <dgm:cxn modelId="{DFEE4A81-C65B-47ED-9131-50EE2EE936B0}" type="presOf" srcId="{C83276D0-2C4E-4CE1-BD40-FB88C51EB194}" destId="{3DAC7B97-E6C7-46BE-8223-D4A74C71AAD4}" srcOrd="1" destOrd="1" presId="urn:microsoft.com/office/officeart/2005/8/layout/hList7"/>
    <dgm:cxn modelId="{FA9B7AAC-F3DC-462B-96E8-C61A13926D56}" type="presOf" srcId="{A03B027D-F8D7-453A-B14E-C50F4753859E}" destId="{3DAC7B97-E6C7-46BE-8223-D4A74C71AAD4}" srcOrd="1" destOrd="3" presId="urn:microsoft.com/office/officeart/2005/8/layout/hList7"/>
    <dgm:cxn modelId="{F563F03E-C898-460B-B907-28354354B913}" srcId="{7171D1B9-A7C6-436C-8D6E-ECBC5E40C83B}" destId="{79DC28F9-8FDE-428C-BF91-EDE4D2193A7C}" srcOrd="1" destOrd="0" parTransId="{1EC8ED07-9C9C-42B5-B350-3B69B97F564D}" sibTransId="{740D9D41-E6FD-4D89-848C-7A8B0398E699}"/>
    <dgm:cxn modelId="{C71039B3-873C-48A9-AF4E-E35E0534C9C9}" type="presOf" srcId="{617F9CA7-5ED0-4521-AA26-0634937D0777}" destId="{E8C4A497-BFAA-4124-A45B-631E3C4C06AC}" srcOrd="0" destOrd="2" presId="urn:microsoft.com/office/officeart/2005/8/layout/hList7"/>
    <dgm:cxn modelId="{7045F133-0089-4D04-B504-480804F7E25E}" type="presOf" srcId="{4D9D9196-F452-4A27-944E-020FA8592042}" destId="{D36A4196-05D6-4210-A59E-97134FDDEA68}" srcOrd="1" destOrd="1" presId="urn:microsoft.com/office/officeart/2005/8/layout/hList7"/>
    <dgm:cxn modelId="{97F043B5-3448-4F9C-8190-551E839C0E13}" type="presOf" srcId="{165779D5-B5E6-48FB-A7C8-66459B92672E}" destId="{64C28BB6-22A2-4F2B-BF93-EFE6849E1F4D}" srcOrd="0" destOrd="0" presId="urn:microsoft.com/office/officeart/2005/8/layout/hList7"/>
    <dgm:cxn modelId="{A3960DB5-FEDA-4768-84FF-995C77863DA0}" type="presOf" srcId="{39919913-E087-4D0D-A281-1AC82D747271}" destId="{3DAC7B97-E6C7-46BE-8223-D4A74C71AAD4}" srcOrd="1" destOrd="0" presId="urn:microsoft.com/office/officeart/2005/8/layout/hList7"/>
    <dgm:cxn modelId="{5D1F444E-E9B1-421B-91F5-0D0DC9AE37A8}" srcId="{8D7228C1-BD60-4A92-9E3F-38E776537254}" destId="{1751016C-C856-40B1-8C81-164C72E1CD5B}" srcOrd="2" destOrd="0" parTransId="{1B8FA901-EDD3-47BC-926C-58FFE1321D93}" sibTransId="{E537ABE9-2952-457E-8EAD-2D5DF7D3AFC5}"/>
    <dgm:cxn modelId="{4462163B-DFA4-42CC-90C4-8B8BFD13B05D}" type="presOf" srcId="{53442079-8294-401F-9D31-5A0F3C4F9952}" destId="{5D19A81F-719D-49D9-90DC-F6DCA4C21A71}" srcOrd="1" destOrd="2" presId="urn:microsoft.com/office/officeart/2005/8/layout/hList7"/>
    <dgm:cxn modelId="{B34432A1-E36A-4784-B771-4D0B09D769BC}" srcId="{39919913-E087-4D0D-A281-1AC82D747271}" destId="{617F9CA7-5ED0-4521-AA26-0634937D0777}" srcOrd="1" destOrd="0" parTransId="{B35ADA4B-0147-4A9C-A2F3-BEE87113ECFF}" sibTransId="{94D8AA08-BD88-4014-A499-58B9CB46AC0F}"/>
    <dgm:cxn modelId="{72A718FC-C101-437E-9042-933320AA8E22}" srcId="{6DBE79DF-6464-4D72-B2C9-83D183108E25}" destId="{E4584971-3102-42F6-89BD-2D692DA0AEA8}" srcOrd="0" destOrd="0" parTransId="{EB88CF76-D2B5-4B22-A192-4F7664F575D4}" sibTransId="{0E2FBDE1-ECB1-4778-A2B9-25148BC30954}"/>
    <dgm:cxn modelId="{A94198E0-F5CE-4503-B61E-190CFF1CF610}" type="presOf" srcId="{1751016C-C856-40B1-8C81-164C72E1CD5B}" destId="{B8B4B7CA-DF00-4C54-BAC4-589B130A712B}" srcOrd="0" destOrd="3" presId="urn:microsoft.com/office/officeart/2005/8/layout/hList7"/>
    <dgm:cxn modelId="{20B8D2C4-E383-493B-91AA-B0D8620FCD91}" type="presOf" srcId="{2F665E5B-1BF2-41E3-976F-BB988765CB56}" destId="{D27D6090-63E1-4FDF-AEC9-2C26764AEE32}" srcOrd="0" destOrd="0" presId="urn:microsoft.com/office/officeart/2005/8/layout/hList7"/>
    <dgm:cxn modelId="{A999ADE1-C7E9-424C-971A-0D499C46274A}" type="presOf" srcId="{A6F09A79-CE77-4E54-B346-FE3453E4DB12}" destId="{720DFA89-CBFF-4E45-90AB-D90FB6112B1D}" srcOrd="0" destOrd="3" presId="urn:microsoft.com/office/officeart/2005/8/layout/hList7"/>
    <dgm:cxn modelId="{88445BEA-10A3-4B4D-AAF6-00D22F8D0D24}" srcId="{7171D1B9-A7C6-436C-8D6E-ECBC5E40C83B}" destId="{4D9D9196-F452-4A27-944E-020FA8592042}" srcOrd="0" destOrd="0" parTransId="{FAEF1407-4B70-4D14-90D2-B5D614B6A27E}" sibTransId="{AE68596B-D2E1-4D0B-8E3C-C3F527EF1557}"/>
    <dgm:cxn modelId="{B775182A-C307-49BB-92F2-E8B5B2BB8282}" srcId="{8D7228C1-BD60-4A92-9E3F-38E776537254}" destId="{53442079-8294-401F-9D31-5A0F3C4F9952}" srcOrd="1" destOrd="0" parTransId="{0308DEFD-7070-4F1A-BD78-E9A6CE90B5A5}" sibTransId="{7C8BB41F-110D-4E74-8CC3-E1FD1B196949}"/>
    <dgm:cxn modelId="{CEAA94A3-16E1-419E-9FCC-3B42FC762FF8}" type="presOf" srcId="{0928CCF0-570C-4993-A23C-0F722ADB8E8D}" destId="{EA3EB9A6-71FA-4101-B757-5E334679BE01}" srcOrd="0" destOrd="0" presId="urn:microsoft.com/office/officeart/2005/8/layout/hList7"/>
    <dgm:cxn modelId="{CF50DA94-FC68-41B2-BC08-C439EFC91FC8}" type="presOf" srcId="{D2C976E1-75BD-4426-836D-E2C868AD66D2}" destId="{B8B4B7CA-DF00-4C54-BAC4-589B130A712B}" srcOrd="0" destOrd="1" presId="urn:microsoft.com/office/officeart/2005/8/layout/hList7"/>
    <dgm:cxn modelId="{10511AC1-03A4-4571-9306-7CCF78D1EA7D}" type="presOf" srcId="{8D7228C1-BD60-4A92-9E3F-38E776537254}" destId="{B8B4B7CA-DF00-4C54-BAC4-589B130A712B}" srcOrd="0" destOrd="0" presId="urn:microsoft.com/office/officeart/2005/8/layout/hList7"/>
    <dgm:cxn modelId="{B14A1491-8B49-4542-8F25-6255FD96C09D}" type="presOf" srcId="{A6F09A79-CE77-4E54-B346-FE3453E4DB12}" destId="{D36A4196-05D6-4210-A59E-97134FDDEA68}" srcOrd="1" destOrd="3" presId="urn:microsoft.com/office/officeart/2005/8/layout/hList7"/>
    <dgm:cxn modelId="{36F3EAC1-19E4-4E0C-B0D4-C6F972BF029D}" type="presOf" srcId="{1751016C-C856-40B1-8C81-164C72E1CD5B}" destId="{5D19A81F-719D-49D9-90DC-F6DCA4C21A71}" srcOrd="1" destOrd="3" presId="urn:microsoft.com/office/officeart/2005/8/layout/hList7"/>
    <dgm:cxn modelId="{96795576-CA3A-42C5-B65D-E7435014E604}" type="presOf" srcId="{6DBE79DF-6464-4D72-B2C9-83D183108E25}" destId="{50349793-297A-48DE-B561-28A1B656AD29}" srcOrd="0" destOrd="0" presId="urn:microsoft.com/office/officeart/2005/8/layout/hList7"/>
    <dgm:cxn modelId="{5AE8976D-649B-4BB1-A9C7-41F3A51E62DD}" type="presParOf" srcId="{EA3EB9A6-71FA-4101-B757-5E334679BE01}" destId="{90EA25FC-EC91-4CED-8DC4-D7C710196F7E}" srcOrd="0" destOrd="0" presId="urn:microsoft.com/office/officeart/2005/8/layout/hList7"/>
    <dgm:cxn modelId="{E9C5B88A-3E77-4FEB-B330-FE0B4E9F0307}" type="presParOf" srcId="{EA3EB9A6-71FA-4101-B757-5E334679BE01}" destId="{3B60700A-3AF7-4B2D-A72A-9C868AD9A6BA}" srcOrd="1" destOrd="0" presId="urn:microsoft.com/office/officeart/2005/8/layout/hList7"/>
    <dgm:cxn modelId="{C6898875-8D5C-46B2-8C05-84B49CB4AB38}" type="presParOf" srcId="{3B60700A-3AF7-4B2D-A72A-9C868AD9A6BA}" destId="{95C0F225-0ABD-42DB-8657-D3EA8CD91736}" srcOrd="0" destOrd="0" presId="urn:microsoft.com/office/officeart/2005/8/layout/hList7"/>
    <dgm:cxn modelId="{8440D9A8-D410-4945-A99C-FB3DEE4F5EBF}" type="presParOf" srcId="{95C0F225-0ABD-42DB-8657-D3EA8CD91736}" destId="{E8C4A497-BFAA-4124-A45B-631E3C4C06AC}" srcOrd="0" destOrd="0" presId="urn:microsoft.com/office/officeart/2005/8/layout/hList7"/>
    <dgm:cxn modelId="{C3A774A3-5367-411D-BFA9-63A7B1C5FA9F}" type="presParOf" srcId="{95C0F225-0ABD-42DB-8657-D3EA8CD91736}" destId="{3DAC7B97-E6C7-46BE-8223-D4A74C71AAD4}" srcOrd="1" destOrd="0" presId="urn:microsoft.com/office/officeart/2005/8/layout/hList7"/>
    <dgm:cxn modelId="{745411DD-F1C0-4F08-89AD-A844C8FD4D0F}" type="presParOf" srcId="{95C0F225-0ABD-42DB-8657-D3EA8CD91736}" destId="{21B4A453-58AE-4D8B-B71F-BB7541D93067}" srcOrd="2" destOrd="0" presId="urn:microsoft.com/office/officeart/2005/8/layout/hList7"/>
    <dgm:cxn modelId="{FF262D83-C033-446D-B2A4-1137F73984C2}" type="presParOf" srcId="{95C0F225-0ABD-42DB-8657-D3EA8CD91736}" destId="{C0227F54-70D9-4547-801C-21331B5C340F}" srcOrd="3" destOrd="0" presId="urn:microsoft.com/office/officeart/2005/8/layout/hList7"/>
    <dgm:cxn modelId="{AFBDCAC2-AE64-4742-AAAF-6C4E1694E246}" type="presParOf" srcId="{3B60700A-3AF7-4B2D-A72A-9C868AD9A6BA}" destId="{EA841BE3-AD03-45F3-BE01-C21F25C48A3B}" srcOrd="1" destOrd="0" presId="urn:microsoft.com/office/officeart/2005/8/layout/hList7"/>
    <dgm:cxn modelId="{B17943C5-8AFF-4381-B7C4-1B338FEF785F}" type="presParOf" srcId="{3B60700A-3AF7-4B2D-A72A-9C868AD9A6BA}" destId="{698E36E6-38F7-45F7-976F-529E6569A955}" srcOrd="2" destOrd="0" presId="urn:microsoft.com/office/officeart/2005/8/layout/hList7"/>
    <dgm:cxn modelId="{A000A368-EDA6-4751-ADE1-BCAF19D4DB8B}" type="presParOf" srcId="{698E36E6-38F7-45F7-976F-529E6569A955}" destId="{B8B4B7CA-DF00-4C54-BAC4-589B130A712B}" srcOrd="0" destOrd="0" presId="urn:microsoft.com/office/officeart/2005/8/layout/hList7"/>
    <dgm:cxn modelId="{6127C325-986B-4350-ACEA-B2FA4FF8F9AF}" type="presParOf" srcId="{698E36E6-38F7-45F7-976F-529E6569A955}" destId="{5D19A81F-719D-49D9-90DC-F6DCA4C21A71}" srcOrd="1" destOrd="0" presId="urn:microsoft.com/office/officeart/2005/8/layout/hList7"/>
    <dgm:cxn modelId="{CD4B0C2E-46DA-467C-8FC6-EC79986F0D7C}" type="presParOf" srcId="{698E36E6-38F7-45F7-976F-529E6569A955}" destId="{8FD9255D-43D2-4A55-A82E-2A9D557846DF}" srcOrd="2" destOrd="0" presId="urn:microsoft.com/office/officeart/2005/8/layout/hList7"/>
    <dgm:cxn modelId="{E521FA3D-50C6-4586-B5D7-B16D4489DA87}" type="presParOf" srcId="{698E36E6-38F7-45F7-976F-529E6569A955}" destId="{C969D983-AA4B-48E9-94EE-28A5B50D875A}" srcOrd="3" destOrd="0" presId="urn:microsoft.com/office/officeart/2005/8/layout/hList7"/>
    <dgm:cxn modelId="{3B09DE27-FA65-498C-80D1-D44F31A0003C}" type="presParOf" srcId="{3B60700A-3AF7-4B2D-A72A-9C868AD9A6BA}" destId="{D27D6090-63E1-4FDF-AEC9-2C26764AEE32}" srcOrd="3" destOrd="0" presId="urn:microsoft.com/office/officeart/2005/8/layout/hList7"/>
    <dgm:cxn modelId="{7FCBECD0-0179-4ADE-98EF-86C20095E75E}" type="presParOf" srcId="{3B60700A-3AF7-4B2D-A72A-9C868AD9A6BA}" destId="{CB9D64A9-7495-4565-8DD7-ADCBFF7F1768}" srcOrd="4" destOrd="0" presId="urn:microsoft.com/office/officeart/2005/8/layout/hList7"/>
    <dgm:cxn modelId="{FA0E0227-F8AB-4713-8FD2-BF9C95635BA3}" type="presParOf" srcId="{CB9D64A9-7495-4565-8DD7-ADCBFF7F1768}" destId="{50349793-297A-48DE-B561-28A1B656AD29}" srcOrd="0" destOrd="0" presId="urn:microsoft.com/office/officeart/2005/8/layout/hList7"/>
    <dgm:cxn modelId="{72A866BD-DE6E-4D45-96EB-66D444C245C3}" type="presParOf" srcId="{CB9D64A9-7495-4565-8DD7-ADCBFF7F1768}" destId="{2AFA28B1-AA3B-45EB-A079-CB8E9C822BD2}" srcOrd="1" destOrd="0" presId="urn:microsoft.com/office/officeart/2005/8/layout/hList7"/>
    <dgm:cxn modelId="{FA2AD032-34B7-4E1A-9C29-44F8F718F426}" type="presParOf" srcId="{CB9D64A9-7495-4565-8DD7-ADCBFF7F1768}" destId="{4CB8BC08-6349-4B35-BF3A-EC26D1E3469D}" srcOrd="2" destOrd="0" presId="urn:microsoft.com/office/officeart/2005/8/layout/hList7"/>
    <dgm:cxn modelId="{6F282A36-52C1-4A42-BF38-CB1CB2C0A14A}" type="presParOf" srcId="{CB9D64A9-7495-4565-8DD7-ADCBFF7F1768}" destId="{DE90B2A9-7D80-424E-AF23-F7A36FBA4ED7}" srcOrd="3" destOrd="0" presId="urn:microsoft.com/office/officeart/2005/8/layout/hList7"/>
    <dgm:cxn modelId="{F28AFDB8-56E3-4D37-A50B-3BEEF4480DF8}" type="presParOf" srcId="{3B60700A-3AF7-4B2D-A72A-9C868AD9A6BA}" destId="{64C28BB6-22A2-4F2B-BF93-EFE6849E1F4D}" srcOrd="5" destOrd="0" presId="urn:microsoft.com/office/officeart/2005/8/layout/hList7"/>
    <dgm:cxn modelId="{F98A4920-613A-481A-AE2C-F016F50C6A55}" type="presParOf" srcId="{3B60700A-3AF7-4B2D-A72A-9C868AD9A6BA}" destId="{8EB5E3C8-907F-4BA2-85E4-EC91FD19A769}" srcOrd="6" destOrd="0" presId="urn:microsoft.com/office/officeart/2005/8/layout/hList7"/>
    <dgm:cxn modelId="{2BBD3361-4FAA-42A2-B93B-0ECC3281A7B2}" type="presParOf" srcId="{8EB5E3C8-907F-4BA2-85E4-EC91FD19A769}" destId="{720DFA89-CBFF-4E45-90AB-D90FB6112B1D}" srcOrd="0" destOrd="0" presId="urn:microsoft.com/office/officeart/2005/8/layout/hList7"/>
    <dgm:cxn modelId="{708EF09B-7616-485C-BC4D-76BD6A4628E4}" type="presParOf" srcId="{8EB5E3C8-907F-4BA2-85E4-EC91FD19A769}" destId="{D36A4196-05D6-4210-A59E-97134FDDEA68}" srcOrd="1" destOrd="0" presId="urn:microsoft.com/office/officeart/2005/8/layout/hList7"/>
    <dgm:cxn modelId="{9CF79050-6937-4058-8668-31728F440677}" type="presParOf" srcId="{8EB5E3C8-907F-4BA2-85E4-EC91FD19A769}" destId="{A5292241-9B16-4758-87AA-DD4FE51A7AC7}" srcOrd="2" destOrd="0" presId="urn:microsoft.com/office/officeart/2005/8/layout/hList7"/>
    <dgm:cxn modelId="{E632F2A3-E338-48E9-BAB9-561BFF085C98}" type="presParOf" srcId="{8EB5E3C8-907F-4BA2-85E4-EC91FD19A769}" destId="{0713AC9D-BA5B-4563-9AFB-EED2F4A6A9A7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0A2B0B-2B2F-41FA-BC4C-C26E48096FA9}" type="doc">
      <dgm:prSet loTypeId="urn:microsoft.com/office/officeart/2005/8/layout/radial1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AD797DBA-F550-4396-AEBA-80E4A089A1A2}">
      <dgm:prSet phldrT="[文字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TW" altLang="en-US" sz="2000" b="1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rPr>
            <a:t>資料品質提昇</a:t>
          </a:r>
          <a:endParaRPr lang="zh-TW" altLang="en-US" sz="2000" b="1" dirty="0">
            <a:latin typeface="Times New Roman" panose="02020603050405020304" pitchFamily="18" charset="0"/>
            <a:ea typeface="微軟正黑體" panose="020B0604030504040204" pitchFamily="34" charset="-120"/>
            <a:cs typeface="Times New Roman" panose="02020603050405020304" pitchFamily="18" charset="0"/>
          </a:endParaRPr>
        </a:p>
      </dgm:t>
    </dgm:pt>
    <dgm:pt modelId="{98AEC958-9EB9-47F4-825B-AB9876676ED8}" type="parTrans" cxnId="{C430CB6D-AFBB-4566-9C39-FBD3B02185AA}">
      <dgm:prSet/>
      <dgm:spPr/>
      <dgm:t>
        <a:bodyPr/>
        <a:lstStyle/>
        <a:p>
          <a:endParaRPr lang="zh-TW" altLang="en-US" sz="2000">
            <a:latin typeface="Times New Roman" panose="02020603050405020304" pitchFamily="18" charset="0"/>
            <a:ea typeface="微軟正黑體" panose="020B0604030504040204" pitchFamily="34" charset="-120"/>
            <a:cs typeface="Times New Roman" panose="02020603050405020304" pitchFamily="18" charset="0"/>
          </a:endParaRPr>
        </a:p>
      </dgm:t>
    </dgm:pt>
    <dgm:pt modelId="{9FD38B01-909D-4A8B-97E0-B22B043A0BEF}" type="sibTrans" cxnId="{C430CB6D-AFBB-4566-9C39-FBD3B02185AA}">
      <dgm:prSet/>
      <dgm:spPr/>
      <dgm:t>
        <a:bodyPr/>
        <a:lstStyle/>
        <a:p>
          <a:endParaRPr lang="zh-TW" altLang="en-US" sz="2000">
            <a:latin typeface="Times New Roman" panose="02020603050405020304" pitchFamily="18" charset="0"/>
            <a:ea typeface="微軟正黑體" panose="020B0604030504040204" pitchFamily="34" charset="-120"/>
            <a:cs typeface="Times New Roman" panose="02020603050405020304" pitchFamily="18" charset="0"/>
          </a:endParaRPr>
        </a:p>
      </dgm:t>
    </dgm:pt>
    <dgm:pt modelId="{60B8CBB8-9401-4557-98E4-B86574E43CA6}">
      <dgm:prSet phldrT="[文字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TW" altLang="en-US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rPr>
            <a:t>資料盤點 </a:t>
          </a:r>
          <a:r>
            <a: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rPr>
            <a:t>(</a:t>
          </a:r>
          <a:r>
            <a:rPr lang="zh-TW" altLang="en-US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rPr>
            <a:t>台大</a:t>
          </a:r>
          <a:r>
            <a: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rPr>
            <a:t>)</a:t>
          </a:r>
          <a:endParaRPr lang="zh-TW" altLang="en-US" sz="1400" dirty="0">
            <a:latin typeface="Times New Roman" panose="02020603050405020304" pitchFamily="18" charset="0"/>
            <a:ea typeface="微軟正黑體" panose="020B0604030504040204" pitchFamily="34" charset="-120"/>
            <a:cs typeface="Times New Roman" panose="02020603050405020304" pitchFamily="18" charset="0"/>
          </a:endParaRPr>
        </a:p>
      </dgm:t>
    </dgm:pt>
    <dgm:pt modelId="{44F4DB4D-F511-485F-B7A5-AD67ECFF5BF8}" type="parTrans" cxnId="{EFC89E4F-7D3D-4657-AEC4-B0FA8D6B27E0}">
      <dgm:prSet custT="1"/>
      <dgm:spPr/>
      <dgm:t>
        <a:bodyPr/>
        <a:lstStyle/>
        <a:p>
          <a:endParaRPr lang="zh-TW" altLang="en-US" sz="600">
            <a:latin typeface="Times New Roman" panose="02020603050405020304" pitchFamily="18" charset="0"/>
            <a:ea typeface="微軟正黑體" panose="020B0604030504040204" pitchFamily="34" charset="-120"/>
            <a:cs typeface="Times New Roman" panose="02020603050405020304" pitchFamily="18" charset="0"/>
          </a:endParaRPr>
        </a:p>
      </dgm:t>
    </dgm:pt>
    <dgm:pt modelId="{FC0C5A28-FE0F-433E-891D-60BF44F9FCC3}" type="sibTrans" cxnId="{EFC89E4F-7D3D-4657-AEC4-B0FA8D6B27E0}">
      <dgm:prSet/>
      <dgm:spPr/>
      <dgm:t>
        <a:bodyPr/>
        <a:lstStyle/>
        <a:p>
          <a:endParaRPr lang="zh-TW" altLang="en-US" sz="2000">
            <a:latin typeface="Times New Roman" panose="02020603050405020304" pitchFamily="18" charset="0"/>
            <a:ea typeface="微軟正黑體" panose="020B0604030504040204" pitchFamily="34" charset="-120"/>
            <a:cs typeface="Times New Roman" panose="02020603050405020304" pitchFamily="18" charset="0"/>
          </a:endParaRPr>
        </a:p>
      </dgm:t>
    </dgm:pt>
    <dgm:pt modelId="{27DA6ABB-B5B7-4415-98B7-5295D6DB09C1}">
      <dgm:prSet phldrT="[文字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TW" altLang="en-US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rPr>
            <a:t>資料匯入清洗檢核 </a:t>
          </a:r>
          <a:r>
            <a: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rPr>
            <a:t>(</a:t>
          </a:r>
          <a:r>
            <a:rPr lang="zh-TW" altLang="en-US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rPr>
            <a:t>資拓</a:t>
          </a:r>
          <a:r>
            <a: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rPr>
            <a:t>)</a:t>
          </a:r>
          <a:endParaRPr lang="zh-TW" altLang="en-US" sz="1400" dirty="0">
            <a:latin typeface="Times New Roman" panose="02020603050405020304" pitchFamily="18" charset="0"/>
            <a:ea typeface="微軟正黑體" panose="020B0604030504040204" pitchFamily="34" charset="-120"/>
            <a:cs typeface="Times New Roman" panose="02020603050405020304" pitchFamily="18" charset="0"/>
          </a:endParaRPr>
        </a:p>
      </dgm:t>
    </dgm:pt>
    <dgm:pt modelId="{A093E6CD-8830-4546-9C5E-DCB80D04CCA7}" type="parTrans" cxnId="{F7D65732-EF69-49B9-B2C8-3FF175131D3F}">
      <dgm:prSet custT="1"/>
      <dgm:spPr/>
      <dgm:t>
        <a:bodyPr/>
        <a:lstStyle/>
        <a:p>
          <a:endParaRPr lang="zh-TW" altLang="en-US" sz="600">
            <a:latin typeface="Times New Roman" panose="02020603050405020304" pitchFamily="18" charset="0"/>
            <a:ea typeface="微軟正黑體" panose="020B0604030504040204" pitchFamily="34" charset="-120"/>
            <a:cs typeface="Times New Roman" panose="02020603050405020304" pitchFamily="18" charset="0"/>
          </a:endParaRPr>
        </a:p>
      </dgm:t>
    </dgm:pt>
    <dgm:pt modelId="{D1550CFB-F6DA-4455-BA3C-BF18E12FA096}" type="sibTrans" cxnId="{F7D65732-EF69-49B9-B2C8-3FF175131D3F}">
      <dgm:prSet/>
      <dgm:spPr/>
      <dgm:t>
        <a:bodyPr/>
        <a:lstStyle/>
        <a:p>
          <a:endParaRPr lang="zh-TW" altLang="en-US" sz="2000">
            <a:latin typeface="Times New Roman" panose="02020603050405020304" pitchFamily="18" charset="0"/>
            <a:ea typeface="微軟正黑體" panose="020B0604030504040204" pitchFamily="34" charset="-120"/>
            <a:cs typeface="Times New Roman" panose="02020603050405020304" pitchFamily="18" charset="0"/>
          </a:endParaRPr>
        </a:p>
      </dgm:t>
    </dgm:pt>
    <dgm:pt modelId="{D215AE37-A93C-40B4-9BB7-6DD5B43E1ED4}">
      <dgm:prSet phldrT="[文字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rPr>
            <a:t>PMO</a:t>
          </a:r>
          <a:r>
            <a:rPr lang="zh-TW" altLang="en-US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rPr>
            <a:t>資料品質檢核 </a:t>
          </a:r>
          <a:r>
            <a: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rPr>
            <a:t>(</a:t>
          </a:r>
          <a:r>
            <a:rPr lang="zh-TW" altLang="en-US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rPr>
            <a:t>台地</a:t>
          </a:r>
          <a:r>
            <a: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rPr>
            <a:t>)</a:t>
          </a:r>
          <a:endParaRPr lang="zh-TW" altLang="en-US" sz="1400" dirty="0">
            <a:latin typeface="Times New Roman" panose="02020603050405020304" pitchFamily="18" charset="0"/>
            <a:ea typeface="微軟正黑體" panose="020B0604030504040204" pitchFamily="34" charset="-120"/>
            <a:cs typeface="Times New Roman" panose="02020603050405020304" pitchFamily="18" charset="0"/>
          </a:endParaRPr>
        </a:p>
      </dgm:t>
    </dgm:pt>
    <dgm:pt modelId="{12B535C6-DF02-4D02-96BF-161341CD49BE}" type="parTrans" cxnId="{193FD9A7-B972-46FC-AF23-811EFE1FF714}">
      <dgm:prSet custT="1"/>
      <dgm:spPr/>
      <dgm:t>
        <a:bodyPr/>
        <a:lstStyle/>
        <a:p>
          <a:endParaRPr lang="zh-TW" altLang="en-US" sz="600">
            <a:latin typeface="Times New Roman" panose="02020603050405020304" pitchFamily="18" charset="0"/>
            <a:ea typeface="微軟正黑體" panose="020B0604030504040204" pitchFamily="34" charset="-120"/>
            <a:cs typeface="Times New Roman" panose="02020603050405020304" pitchFamily="18" charset="0"/>
          </a:endParaRPr>
        </a:p>
      </dgm:t>
    </dgm:pt>
    <dgm:pt modelId="{33A81245-F28C-4E09-8680-B1E19605C987}" type="sibTrans" cxnId="{193FD9A7-B972-46FC-AF23-811EFE1FF714}">
      <dgm:prSet/>
      <dgm:spPr/>
      <dgm:t>
        <a:bodyPr/>
        <a:lstStyle/>
        <a:p>
          <a:endParaRPr lang="zh-TW" altLang="en-US" sz="2000">
            <a:latin typeface="Times New Roman" panose="02020603050405020304" pitchFamily="18" charset="0"/>
            <a:ea typeface="微軟正黑體" panose="020B0604030504040204" pitchFamily="34" charset="-120"/>
            <a:cs typeface="Times New Roman" panose="02020603050405020304" pitchFamily="18" charset="0"/>
          </a:endParaRPr>
        </a:p>
      </dgm:t>
    </dgm:pt>
    <dgm:pt modelId="{96051D3B-780D-4A02-9587-1066AB86EA51}">
      <dgm:prSet phldrT="[文字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TW" altLang="en-US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rPr>
            <a:t>資料標準</a:t>
          </a:r>
          <a:r>
            <a: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rPr>
            <a:t>XSD </a:t>
          </a:r>
        </a:p>
        <a:p>
          <a:r>
            <a: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rPr>
            <a:t>(</a:t>
          </a:r>
          <a:r>
            <a:rPr lang="zh-TW" altLang="en-US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rPr>
            <a:t>創代</a:t>
          </a:r>
          <a:r>
            <a: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rPr>
            <a:t>)</a:t>
          </a:r>
          <a:endParaRPr lang="zh-TW" altLang="en-US" sz="1400" dirty="0">
            <a:latin typeface="Times New Roman" panose="02020603050405020304" pitchFamily="18" charset="0"/>
            <a:ea typeface="微軟正黑體" panose="020B0604030504040204" pitchFamily="34" charset="-120"/>
            <a:cs typeface="Times New Roman" panose="02020603050405020304" pitchFamily="18" charset="0"/>
          </a:endParaRPr>
        </a:p>
      </dgm:t>
    </dgm:pt>
    <dgm:pt modelId="{7E154C5E-30A5-4C55-9480-7FF67B08633E}" type="parTrans" cxnId="{CAB3E205-2CDF-47AB-A5EF-FF66A17C0D38}">
      <dgm:prSet custT="1"/>
      <dgm:spPr/>
      <dgm:t>
        <a:bodyPr/>
        <a:lstStyle/>
        <a:p>
          <a:endParaRPr lang="zh-TW" altLang="en-US" sz="600">
            <a:latin typeface="Times New Roman" panose="02020603050405020304" pitchFamily="18" charset="0"/>
            <a:ea typeface="微軟正黑體" panose="020B0604030504040204" pitchFamily="34" charset="-120"/>
            <a:cs typeface="Times New Roman" panose="02020603050405020304" pitchFamily="18" charset="0"/>
          </a:endParaRPr>
        </a:p>
      </dgm:t>
    </dgm:pt>
    <dgm:pt modelId="{A9C79AC2-EB37-4DE9-8D2E-335DB6F79CA2}" type="sibTrans" cxnId="{CAB3E205-2CDF-47AB-A5EF-FF66A17C0D38}">
      <dgm:prSet/>
      <dgm:spPr/>
      <dgm:t>
        <a:bodyPr/>
        <a:lstStyle/>
        <a:p>
          <a:endParaRPr lang="zh-TW" altLang="en-US" sz="2000">
            <a:latin typeface="Times New Roman" panose="02020603050405020304" pitchFamily="18" charset="0"/>
            <a:ea typeface="微軟正黑體" panose="020B0604030504040204" pitchFamily="34" charset="-120"/>
            <a:cs typeface="Times New Roman" panose="02020603050405020304" pitchFamily="18" charset="0"/>
          </a:endParaRPr>
        </a:p>
      </dgm:t>
    </dgm:pt>
    <dgm:pt modelId="{FE0CA4A7-259A-4DD5-A6E8-17E3CFC1C776}">
      <dgm:prSet phldrT="[文字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rPr>
            <a:t>GIS-T</a:t>
          </a:r>
          <a:r>
            <a:rPr lang="zh-TW" altLang="en-US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rPr>
            <a:t>空間幾何檢核 </a:t>
          </a:r>
          <a:r>
            <a: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rPr>
            <a:t>(</a:t>
          </a:r>
          <a:r>
            <a:rPr lang="zh-TW" altLang="en-US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rPr>
            <a:t>勤崴</a:t>
          </a:r>
          <a:r>
            <a: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rPr>
            <a:t>)</a:t>
          </a:r>
          <a:endParaRPr lang="zh-TW" altLang="en-US" sz="1400" dirty="0">
            <a:latin typeface="Times New Roman" panose="02020603050405020304" pitchFamily="18" charset="0"/>
            <a:ea typeface="微軟正黑體" panose="020B0604030504040204" pitchFamily="34" charset="-120"/>
            <a:cs typeface="Times New Roman" panose="02020603050405020304" pitchFamily="18" charset="0"/>
          </a:endParaRPr>
        </a:p>
      </dgm:t>
    </dgm:pt>
    <dgm:pt modelId="{BA29A007-EAD2-4CC6-A5AD-4D11A658A584}" type="parTrans" cxnId="{BAC77C77-FA6F-4AD9-B474-35D131DB2339}">
      <dgm:prSet custT="1"/>
      <dgm:spPr/>
      <dgm:t>
        <a:bodyPr/>
        <a:lstStyle/>
        <a:p>
          <a:endParaRPr lang="zh-TW" altLang="en-US" sz="600">
            <a:latin typeface="Times New Roman" panose="02020603050405020304" pitchFamily="18" charset="0"/>
            <a:ea typeface="微軟正黑體" panose="020B0604030504040204" pitchFamily="34" charset="-120"/>
            <a:cs typeface="Times New Roman" panose="02020603050405020304" pitchFamily="18" charset="0"/>
          </a:endParaRPr>
        </a:p>
      </dgm:t>
    </dgm:pt>
    <dgm:pt modelId="{4085F5F7-5500-479A-AA18-BA76E511E997}" type="sibTrans" cxnId="{BAC77C77-FA6F-4AD9-B474-35D131DB2339}">
      <dgm:prSet/>
      <dgm:spPr/>
      <dgm:t>
        <a:bodyPr/>
        <a:lstStyle/>
        <a:p>
          <a:endParaRPr lang="zh-TW" altLang="en-US" sz="2000">
            <a:latin typeface="Times New Roman" panose="02020603050405020304" pitchFamily="18" charset="0"/>
            <a:ea typeface="微軟正黑體" panose="020B0604030504040204" pitchFamily="34" charset="-120"/>
            <a:cs typeface="Times New Roman" panose="02020603050405020304" pitchFamily="18" charset="0"/>
          </a:endParaRPr>
        </a:p>
      </dgm:t>
    </dgm:pt>
    <dgm:pt modelId="{782170CC-173C-4DCD-AB79-C2E7AA6A53AE}">
      <dgm:prSet phldrT="[文字]" custT="1"/>
      <dgm:spPr>
        <a:solidFill>
          <a:schemeClr val="accent4"/>
        </a:solidFill>
      </dgm:spPr>
      <dgm:t>
        <a:bodyPr/>
        <a:lstStyle/>
        <a:p>
          <a:r>
            <a:rPr lang="zh-TW" altLang="en-US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rPr>
            <a:t>協作機關回饋</a:t>
          </a:r>
          <a:endParaRPr lang="zh-TW" altLang="en-US" sz="1400" dirty="0">
            <a:latin typeface="Times New Roman" panose="02020603050405020304" pitchFamily="18" charset="0"/>
            <a:ea typeface="微軟正黑體" panose="020B0604030504040204" pitchFamily="34" charset="-120"/>
            <a:cs typeface="Times New Roman" panose="02020603050405020304" pitchFamily="18" charset="0"/>
          </a:endParaRPr>
        </a:p>
      </dgm:t>
    </dgm:pt>
    <dgm:pt modelId="{F62C9EA1-205C-41EE-8EEC-81C28460390E}" type="parTrans" cxnId="{2721575C-1BE3-4A8E-9A37-905ADF3036B2}">
      <dgm:prSet custT="1"/>
      <dgm:spPr/>
      <dgm:t>
        <a:bodyPr/>
        <a:lstStyle/>
        <a:p>
          <a:endParaRPr lang="zh-TW" altLang="en-US" sz="600">
            <a:latin typeface="Times New Roman" panose="02020603050405020304" pitchFamily="18" charset="0"/>
            <a:ea typeface="微軟正黑體" panose="020B0604030504040204" pitchFamily="34" charset="-120"/>
            <a:cs typeface="Times New Roman" panose="02020603050405020304" pitchFamily="18" charset="0"/>
          </a:endParaRPr>
        </a:p>
      </dgm:t>
    </dgm:pt>
    <dgm:pt modelId="{14EA1C7E-721E-4260-B3C5-8FBB33040540}" type="sibTrans" cxnId="{2721575C-1BE3-4A8E-9A37-905ADF3036B2}">
      <dgm:prSet/>
      <dgm:spPr/>
      <dgm:t>
        <a:bodyPr/>
        <a:lstStyle/>
        <a:p>
          <a:endParaRPr lang="zh-TW" altLang="en-US" sz="2000">
            <a:latin typeface="Times New Roman" panose="02020603050405020304" pitchFamily="18" charset="0"/>
            <a:ea typeface="微軟正黑體" panose="020B0604030504040204" pitchFamily="34" charset="-120"/>
            <a:cs typeface="Times New Roman" panose="02020603050405020304" pitchFamily="18" charset="0"/>
          </a:endParaRPr>
        </a:p>
      </dgm:t>
    </dgm:pt>
    <dgm:pt modelId="{08391C5B-BDF1-47BD-971B-83E4926CDB45}">
      <dgm:prSet phldrT="[文字]" custT="1"/>
      <dgm:spPr/>
      <dgm:t>
        <a:bodyPr/>
        <a:lstStyle/>
        <a:p>
          <a:r>
            <a:rPr lang="zh-TW" altLang="en-US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rPr>
            <a:t>官網意見回饋</a:t>
          </a:r>
          <a:endParaRPr lang="zh-TW" altLang="en-US" sz="1400" dirty="0">
            <a:latin typeface="Times New Roman" panose="02020603050405020304" pitchFamily="18" charset="0"/>
            <a:ea typeface="微軟正黑體" panose="020B0604030504040204" pitchFamily="34" charset="-120"/>
            <a:cs typeface="Times New Roman" panose="02020603050405020304" pitchFamily="18" charset="0"/>
          </a:endParaRPr>
        </a:p>
      </dgm:t>
    </dgm:pt>
    <dgm:pt modelId="{CBC4DDBA-E09C-492F-ADB5-BAF097178638}" type="parTrans" cxnId="{83F3CC3F-8D2F-4DF2-9073-2DF7171D7304}">
      <dgm:prSet custT="1"/>
      <dgm:spPr/>
      <dgm:t>
        <a:bodyPr/>
        <a:lstStyle/>
        <a:p>
          <a:endParaRPr lang="zh-TW" altLang="en-US" sz="600">
            <a:latin typeface="Times New Roman" panose="02020603050405020304" pitchFamily="18" charset="0"/>
            <a:ea typeface="微軟正黑體" panose="020B0604030504040204" pitchFamily="34" charset="-120"/>
            <a:cs typeface="Times New Roman" panose="02020603050405020304" pitchFamily="18" charset="0"/>
          </a:endParaRPr>
        </a:p>
      </dgm:t>
    </dgm:pt>
    <dgm:pt modelId="{3A7797C0-188E-4531-97EA-58BC534F88F7}" type="sibTrans" cxnId="{83F3CC3F-8D2F-4DF2-9073-2DF7171D7304}">
      <dgm:prSet/>
      <dgm:spPr/>
      <dgm:t>
        <a:bodyPr/>
        <a:lstStyle/>
        <a:p>
          <a:endParaRPr lang="zh-TW" altLang="en-US" sz="2000">
            <a:latin typeface="Times New Roman" panose="02020603050405020304" pitchFamily="18" charset="0"/>
            <a:ea typeface="微軟正黑體" panose="020B0604030504040204" pitchFamily="34" charset="-120"/>
            <a:cs typeface="Times New Roman" panose="02020603050405020304" pitchFamily="18" charset="0"/>
          </a:endParaRPr>
        </a:p>
      </dgm:t>
    </dgm:pt>
    <dgm:pt modelId="{3E9D7FC7-ECC2-4889-A75D-DEDF4B4C0F68}">
      <dgm:prSet phldrT="[文字]" custT="1"/>
      <dgm:spPr>
        <a:solidFill>
          <a:schemeClr val="accent4"/>
        </a:solidFill>
      </dgm:spPr>
      <dgm:t>
        <a:bodyPr/>
        <a:lstStyle/>
        <a:p>
          <a:r>
            <a:rPr lang="zh-TW" altLang="en-US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rPr>
            <a:t>加值單位回饋</a:t>
          </a:r>
          <a:endParaRPr lang="zh-TW" altLang="en-US" sz="1400" dirty="0">
            <a:latin typeface="Times New Roman" panose="02020603050405020304" pitchFamily="18" charset="0"/>
            <a:ea typeface="微軟正黑體" panose="020B0604030504040204" pitchFamily="34" charset="-120"/>
            <a:cs typeface="Times New Roman" panose="02020603050405020304" pitchFamily="18" charset="0"/>
          </a:endParaRPr>
        </a:p>
      </dgm:t>
    </dgm:pt>
    <dgm:pt modelId="{739CF4B8-0576-40F5-952B-EE1391146A91}" type="parTrans" cxnId="{6ABD92A5-CCEB-4026-A5F4-A8FBFA4EAB93}">
      <dgm:prSet/>
      <dgm:spPr/>
      <dgm:t>
        <a:bodyPr/>
        <a:lstStyle/>
        <a:p>
          <a:endParaRPr lang="zh-TW" altLang="en-US"/>
        </a:p>
      </dgm:t>
    </dgm:pt>
    <dgm:pt modelId="{FC780296-A49C-4A76-AD41-7BC8988F7CE4}" type="sibTrans" cxnId="{6ABD92A5-CCEB-4026-A5F4-A8FBFA4EAB93}">
      <dgm:prSet/>
      <dgm:spPr/>
      <dgm:t>
        <a:bodyPr/>
        <a:lstStyle/>
        <a:p>
          <a:endParaRPr lang="zh-TW" altLang="en-US"/>
        </a:p>
      </dgm:t>
    </dgm:pt>
    <dgm:pt modelId="{83C17EE0-6634-4D46-A57E-2A3D72D09FE5}" type="pres">
      <dgm:prSet presAssocID="{960A2B0B-2B2F-41FA-BC4C-C26E48096FA9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DDB8497A-738F-4DB1-944C-3F0AC97DA810}" type="pres">
      <dgm:prSet presAssocID="{AD797DBA-F550-4396-AEBA-80E4A089A1A2}" presName="centerShape" presStyleLbl="node0" presStyleIdx="0" presStyleCnt="1" custScaleX="153544" custScaleY="123271"/>
      <dgm:spPr/>
      <dgm:t>
        <a:bodyPr/>
        <a:lstStyle/>
        <a:p>
          <a:endParaRPr lang="zh-TW" altLang="en-US"/>
        </a:p>
      </dgm:t>
    </dgm:pt>
    <dgm:pt modelId="{DBB867DC-02E8-41AA-BBAA-044F2092750D}" type="pres">
      <dgm:prSet presAssocID="{44F4DB4D-F511-485F-B7A5-AD67ECFF5BF8}" presName="Name9" presStyleLbl="parChTrans1D2" presStyleIdx="0" presStyleCnt="8"/>
      <dgm:spPr/>
      <dgm:t>
        <a:bodyPr/>
        <a:lstStyle/>
        <a:p>
          <a:endParaRPr lang="zh-TW" altLang="en-US"/>
        </a:p>
      </dgm:t>
    </dgm:pt>
    <dgm:pt modelId="{97F3028D-F40B-4D13-8E7B-62F5A1DFEB74}" type="pres">
      <dgm:prSet presAssocID="{44F4DB4D-F511-485F-B7A5-AD67ECFF5BF8}" presName="connTx" presStyleLbl="parChTrans1D2" presStyleIdx="0" presStyleCnt="8"/>
      <dgm:spPr/>
      <dgm:t>
        <a:bodyPr/>
        <a:lstStyle/>
        <a:p>
          <a:endParaRPr lang="zh-TW" altLang="en-US"/>
        </a:p>
      </dgm:t>
    </dgm:pt>
    <dgm:pt modelId="{8393B63E-91F1-43D6-AC94-A5139DEFFB07}" type="pres">
      <dgm:prSet presAssocID="{60B8CBB8-9401-4557-98E4-B86574E43CA6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AF3675-69E2-482E-AA92-D0F2DFF285DD}" type="pres">
      <dgm:prSet presAssocID="{7E154C5E-30A5-4C55-9480-7FF67B08633E}" presName="Name9" presStyleLbl="parChTrans1D2" presStyleIdx="1" presStyleCnt="8"/>
      <dgm:spPr/>
      <dgm:t>
        <a:bodyPr/>
        <a:lstStyle/>
        <a:p>
          <a:endParaRPr lang="zh-TW" altLang="en-US"/>
        </a:p>
      </dgm:t>
    </dgm:pt>
    <dgm:pt modelId="{A1E969DA-9557-423C-A6F2-52D12478EB62}" type="pres">
      <dgm:prSet presAssocID="{7E154C5E-30A5-4C55-9480-7FF67B08633E}" presName="connTx" presStyleLbl="parChTrans1D2" presStyleIdx="1" presStyleCnt="8"/>
      <dgm:spPr/>
      <dgm:t>
        <a:bodyPr/>
        <a:lstStyle/>
        <a:p>
          <a:endParaRPr lang="zh-TW" altLang="en-US"/>
        </a:p>
      </dgm:t>
    </dgm:pt>
    <dgm:pt modelId="{308935C1-7F70-4D79-80DB-CF9375AA382F}" type="pres">
      <dgm:prSet presAssocID="{96051D3B-780D-4A02-9587-1066AB86EA51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2763C03-EBD2-44CC-9B25-6270CECE2FE1}" type="pres">
      <dgm:prSet presAssocID="{A093E6CD-8830-4546-9C5E-DCB80D04CCA7}" presName="Name9" presStyleLbl="parChTrans1D2" presStyleIdx="2" presStyleCnt="8"/>
      <dgm:spPr/>
      <dgm:t>
        <a:bodyPr/>
        <a:lstStyle/>
        <a:p>
          <a:endParaRPr lang="zh-TW" altLang="en-US"/>
        </a:p>
      </dgm:t>
    </dgm:pt>
    <dgm:pt modelId="{648B9BC0-F28C-4DE0-B8B2-4FDCE1D6F7FC}" type="pres">
      <dgm:prSet presAssocID="{A093E6CD-8830-4546-9C5E-DCB80D04CCA7}" presName="connTx" presStyleLbl="parChTrans1D2" presStyleIdx="2" presStyleCnt="8"/>
      <dgm:spPr/>
      <dgm:t>
        <a:bodyPr/>
        <a:lstStyle/>
        <a:p>
          <a:endParaRPr lang="zh-TW" altLang="en-US"/>
        </a:p>
      </dgm:t>
    </dgm:pt>
    <dgm:pt modelId="{291FC5C4-1B6B-41A8-8A3F-0A37A8641121}" type="pres">
      <dgm:prSet presAssocID="{27DA6ABB-B5B7-4415-98B7-5295D6DB09C1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D101BE7-E5E1-4241-9567-B380AB068AB4}" type="pres">
      <dgm:prSet presAssocID="{12B535C6-DF02-4D02-96BF-161341CD49BE}" presName="Name9" presStyleLbl="parChTrans1D2" presStyleIdx="3" presStyleCnt="8"/>
      <dgm:spPr/>
      <dgm:t>
        <a:bodyPr/>
        <a:lstStyle/>
        <a:p>
          <a:endParaRPr lang="zh-TW" altLang="en-US"/>
        </a:p>
      </dgm:t>
    </dgm:pt>
    <dgm:pt modelId="{0A94A622-992A-4E56-9817-15B7409DD3B7}" type="pres">
      <dgm:prSet presAssocID="{12B535C6-DF02-4D02-96BF-161341CD49BE}" presName="connTx" presStyleLbl="parChTrans1D2" presStyleIdx="3" presStyleCnt="8"/>
      <dgm:spPr/>
      <dgm:t>
        <a:bodyPr/>
        <a:lstStyle/>
        <a:p>
          <a:endParaRPr lang="zh-TW" altLang="en-US"/>
        </a:p>
      </dgm:t>
    </dgm:pt>
    <dgm:pt modelId="{AC8E0D63-2CFF-4B8D-B2C9-4E4789123320}" type="pres">
      <dgm:prSet presAssocID="{D215AE37-A93C-40B4-9BB7-6DD5B43E1ED4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706A2C0-59B2-4A60-9AE1-D1CC19FD03F3}" type="pres">
      <dgm:prSet presAssocID="{BA29A007-EAD2-4CC6-A5AD-4D11A658A584}" presName="Name9" presStyleLbl="parChTrans1D2" presStyleIdx="4" presStyleCnt="8"/>
      <dgm:spPr/>
      <dgm:t>
        <a:bodyPr/>
        <a:lstStyle/>
        <a:p>
          <a:endParaRPr lang="zh-TW" altLang="en-US"/>
        </a:p>
      </dgm:t>
    </dgm:pt>
    <dgm:pt modelId="{17F03FFE-7CFB-4226-91DC-60C01CD1AEB0}" type="pres">
      <dgm:prSet presAssocID="{BA29A007-EAD2-4CC6-A5AD-4D11A658A584}" presName="connTx" presStyleLbl="parChTrans1D2" presStyleIdx="4" presStyleCnt="8"/>
      <dgm:spPr/>
      <dgm:t>
        <a:bodyPr/>
        <a:lstStyle/>
        <a:p>
          <a:endParaRPr lang="zh-TW" altLang="en-US"/>
        </a:p>
      </dgm:t>
    </dgm:pt>
    <dgm:pt modelId="{B7966D82-A549-4290-AD70-5CC15282E6B2}" type="pres">
      <dgm:prSet presAssocID="{FE0CA4A7-259A-4DD5-A6E8-17E3CFC1C776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BEAED6C-70A1-4C01-8C0F-A940B3587300}" type="pres">
      <dgm:prSet presAssocID="{F62C9EA1-205C-41EE-8EEC-81C28460390E}" presName="Name9" presStyleLbl="parChTrans1D2" presStyleIdx="5" presStyleCnt="8"/>
      <dgm:spPr/>
      <dgm:t>
        <a:bodyPr/>
        <a:lstStyle/>
        <a:p>
          <a:endParaRPr lang="zh-TW" altLang="en-US"/>
        </a:p>
      </dgm:t>
    </dgm:pt>
    <dgm:pt modelId="{56A6A8D4-123B-4C94-B7BE-259A0721A6AA}" type="pres">
      <dgm:prSet presAssocID="{F62C9EA1-205C-41EE-8EEC-81C28460390E}" presName="connTx" presStyleLbl="parChTrans1D2" presStyleIdx="5" presStyleCnt="8"/>
      <dgm:spPr/>
      <dgm:t>
        <a:bodyPr/>
        <a:lstStyle/>
        <a:p>
          <a:endParaRPr lang="zh-TW" altLang="en-US"/>
        </a:p>
      </dgm:t>
    </dgm:pt>
    <dgm:pt modelId="{26FF65ED-68A2-45C6-B120-21CB9A1013EF}" type="pres">
      <dgm:prSet presAssocID="{782170CC-173C-4DCD-AB79-C2E7AA6A53AE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4C12A89-9BDE-4A5F-B461-E4F27F3D8FDE}" type="pres">
      <dgm:prSet presAssocID="{739CF4B8-0576-40F5-952B-EE1391146A91}" presName="Name9" presStyleLbl="parChTrans1D2" presStyleIdx="6" presStyleCnt="8"/>
      <dgm:spPr/>
      <dgm:t>
        <a:bodyPr/>
        <a:lstStyle/>
        <a:p>
          <a:endParaRPr lang="zh-TW" altLang="en-US"/>
        </a:p>
      </dgm:t>
    </dgm:pt>
    <dgm:pt modelId="{ADB66EAA-2C1D-4C49-8C3F-C40DB64B553B}" type="pres">
      <dgm:prSet presAssocID="{739CF4B8-0576-40F5-952B-EE1391146A91}" presName="connTx" presStyleLbl="parChTrans1D2" presStyleIdx="6" presStyleCnt="8"/>
      <dgm:spPr/>
      <dgm:t>
        <a:bodyPr/>
        <a:lstStyle/>
        <a:p>
          <a:endParaRPr lang="zh-TW" altLang="en-US"/>
        </a:p>
      </dgm:t>
    </dgm:pt>
    <dgm:pt modelId="{BEF2D951-04BE-4977-B080-2B0E3AB29912}" type="pres">
      <dgm:prSet presAssocID="{3E9D7FC7-ECC2-4889-A75D-DEDF4B4C0F68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8B36E05-4FF8-4A3C-AF16-0CDAFBFE1BF4}" type="pres">
      <dgm:prSet presAssocID="{CBC4DDBA-E09C-492F-ADB5-BAF097178638}" presName="Name9" presStyleLbl="parChTrans1D2" presStyleIdx="7" presStyleCnt="8"/>
      <dgm:spPr/>
      <dgm:t>
        <a:bodyPr/>
        <a:lstStyle/>
        <a:p>
          <a:endParaRPr lang="zh-TW" altLang="en-US"/>
        </a:p>
      </dgm:t>
    </dgm:pt>
    <dgm:pt modelId="{323E7949-4D09-4162-B33A-E935E1CC129A}" type="pres">
      <dgm:prSet presAssocID="{CBC4DDBA-E09C-492F-ADB5-BAF097178638}" presName="connTx" presStyleLbl="parChTrans1D2" presStyleIdx="7" presStyleCnt="8"/>
      <dgm:spPr/>
      <dgm:t>
        <a:bodyPr/>
        <a:lstStyle/>
        <a:p>
          <a:endParaRPr lang="zh-TW" altLang="en-US"/>
        </a:p>
      </dgm:t>
    </dgm:pt>
    <dgm:pt modelId="{A28C18CD-0533-4C04-AE7C-C57BF6BD9BAF}" type="pres">
      <dgm:prSet presAssocID="{08391C5B-BDF1-47BD-971B-83E4926CDB45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5362680-ABB8-4421-BE19-CB0ACEB8068B}" type="presOf" srcId="{D215AE37-A93C-40B4-9BB7-6DD5B43E1ED4}" destId="{AC8E0D63-2CFF-4B8D-B2C9-4E4789123320}" srcOrd="0" destOrd="0" presId="urn:microsoft.com/office/officeart/2005/8/layout/radial1"/>
    <dgm:cxn modelId="{11041253-FC36-4E3B-8C4C-8BBD7C196DD8}" type="presOf" srcId="{27DA6ABB-B5B7-4415-98B7-5295D6DB09C1}" destId="{291FC5C4-1B6B-41A8-8A3F-0A37A8641121}" srcOrd="0" destOrd="0" presId="urn:microsoft.com/office/officeart/2005/8/layout/radial1"/>
    <dgm:cxn modelId="{BAC77C77-FA6F-4AD9-B474-35D131DB2339}" srcId="{AD797DBA-F550-4396-AEBA-80E4A089A1A2}" destId="{FE0CA4A7-259A-4DD5-A6E8-17E3CFC1C776}" srcOrd="4" destOrd="0" parTransId="{BA29A007-EAD2-4CC6-A5AD-4D11A658A584}" sibTransId="{4085F5F7-5500-479A-AA18-BA76E511E997}"/>
    <dgm:cxn modelId="{F4A09775-20F5-40C3-B8AB-966D4F9CB91E}" type="presOf" srcId="{44F4DB4D-F511-485F-B7A5-AD67ECFF5BF8}" destId="{DBB867DC-02E8-41AA-BBAA-044F2092750D}" srcOrd="0" destOrd="0" presId="urn:microsoft.com/office/officeart/2005/8/layout/radial1"/>
    <dgm:cxn modelId="{F21D8888-D2C1-49A8-B44C-BE251FAA7D73}" type="presOf" srcId="{CBC4DDBA-E09C-492F-ADB5-BAF097178638}" destId="{323E7949-4D09-4162-B33A-E935E1CC129A}" srcOrd="1" destOrd="0" presId="urn:microsoft.com/office/officeart/2005/8/layout/radial1"/>
    <dgm:cxn modelId="{F7D65732-EF69-49B9-B2C8-3FF175131D3F}" srcId="{AD797DBA-F550-4396-AEBA-80E4A089A1A2}" destId="{27DA6ABB-B5B7-4415-98B7-5295D6DB09C1}" srcOrd="2" destOrd="0" parTransId="{A093E6CD-8830-4546-9C5E-DCB80D04CCA7}" sibTransId="{D1550CFB-F6DA-4455-BA3C-BF18E12FA096}"/>
    <dgm:cxn modelId="{2721575C-1BE3-4A8E-9A37-905ADF3036B2}" srcId="{AD797DBA-F550-4396-AEBA-80E4A089A1A2}" destId="{782170CC-173C-4DCD-AB79-C2E7AA6A53AE}" srcOrd="5" destOrd="0" parTransId="{F62C9EA1-205C-41EE-8EEC-81C28460390E}" sibTransId="{14EA1C7E-721E-4260-B3C5-8FBB33040540}"/>
    <dgm:cxn modelId="{B99DD997-B56F-44FC-8FF7-FCA5CF94E56A}" type="presOf" srcId="{96051D3B-780D-4A02-9587-1066AB86EA51}" destId="{308935C1-7F70-4D79-80DB-CF9375AA382F}" srcOrd="0" destOrd="0" presId="urn:microsoft.com/office/officeart/2005/8/layout/radial1"/>
    <dgm:cxn modelId="{5708CC61-4844-4919-B576-115F1B1D364C}" type="presOf" srcId="{739CF4B8-0576-40F5-952B-EE1391146A91}" destId="{ADB66EAA-2C1D-4C49-8C3F-C40DB64B553B}" srcOrd="1" destOrd="0" presId="urn:microsoft.com/office/officeart/2005/8/layout/radial1"/>
    <dgm:cxn modelId="{6ABD92A5-CCEB-4026-A5F4-A8FBFA4EAB93}" srcId="{AD797DBA-F550-4396-AEBA-80E4A089A1A2}" destId="{3E9D7FC7-ECC2-4889-A75D-DEDF4B4C0F68}" srcOrd="6" destOrd="0" parTransId="{739CF4B8-0576-40F5-952B-EE1391146A91}" sibTransId="{FC780296-A49C-4A76-AD41-7BC8988F7CE4}"/>
    <dgm:cxn modelId="{1578595A-48F8-4A05-B61A-E91A3F23BEBF}" type="presOf" srcId="{12B535C6-DF02-4D02-96BF-161341CD49BE}" destId="{1D101BE7-E5E1-4241-9567-B380AB068AB4}" srcOrd="0" destOrd="0" presId="urn:microsoft.com/office/officeart/2005/8/layout/radial1"/>
    <dgm:cxn modelId="{151C3EB3-1A72-40C9-96C4-2EF66F2D4C5A}" type="presOf" srcId="{3E9D7FC7-ECC2-4889-A75D-DEDF4B4C0F68}" destId="{BEF2D951-04BE-4977-B080-2B0E3AB29912}" srcOrd="0" destOrd="0" presId="urn:microsoft.com/office/officeart/2005/8/layout/radial1"/>
    <dgm:cxn modelId="{D69D910C-9BDE-478B-BB83-2E5D356AF6AC}" type="presOf" srcId="{A093E6CD-8830-4546-9C5E-DCB80D04CCA7}" destId="{B2763C03-EBD2-44CC-9B25-6270CECE2FE1}" srcOrd="0" destOrd="0" presId="urn:microsoft.com/office/officeart/2005/8/layout/radial1"/>
    <dgm:cxn modelId="{6113C009-4B48-4481-9FDF-D5B5CD36D3A2}" type="presOf" srcId="{12B535C6-DF02-4D02-96BF-161341CD49BE}" destId="{0A94A622-992A-4E56-9817-15B7409DD3B7}" srcOrd="1" destOrd="0" presId="urn:microsoft.com/office/officeart/2005/8/layout/radial1"/>
    <dgm:cxn modelId="{E0146E01-E528-4412-9652-F20CA47076BB}" type="presOf" srcId="{7E154C5E-30A5-4C55-9480-7FF67B08633E}" destId="{5FAF3675-69E2-482E-AA92-D0F2DFF285DD}" srcOrd="0" destOrd="0" presId="urn:microsoft.com/office/officeart/2005/8/layout/radial1"/>
    <dgm:cxn modelId="{E39B91BD-3027-44DD-BAC3-A3BDE8A54F5D}" type="presOf" srcId="{CBC4DDBA-E09C-492F-ADB5-BAF097178638}" destId="{48B36E05-4FF8-4A3C-AF16-0CDAFBFE1BF4}" srcOrd="0" destOrd="0" presId="urn:microsoft.com/office/officeart/2005/8/layout/radial1"/>
    <dgm:cxn modelId="{EFC89E4F-7D3D-4657-AEC4-B0FA8D6B27E0}" srcId="{AD797DBA-F550-4396-AEBA-80E4A089A1A2}" destId="{60B8CBB8-9401-4557-98E4-B86574E43CA6}" srcOrd="0" destOrd="0" parTransId="{44F4DB4D-F511-485F-B7A5-AD67ECFF5BF8}" sibTransId="{FC0C5A28-FE0F-433E-891D-60BF44F9FCC3}"/>
    <dgm:cxn modelId="{CAB3E205-2CDF-47AB-A5EF-FF66A17C0D38}" srcId="{AD797DBA-F550-4396-AEBA-80E4A089A1A2}" destId="{96051D3B-780D-4A02-9587-1066AB86EA51}" srcOrd="1" destOrd="0" parTransId="{7E154C5E-30A5-4C55-9480-7FF67B08633E}" sibTransId="{A9C79AC2-EB37-4DE9-8D2E-335DB6F79CA2}"/>
    <dgm:cxn modelId="{A35EAC11-AC36-49F5-9FA4-714AFC10EA57}" type="presOf" srcId="{A093E6CD-8830-4546-9C5E-DCB80D04CCA7}" destId="{648B9BC0-F28C-4DE0-B8B2-4FDCE1D6F7FC}" srcOrd="1" destOrd="0" presId="urn:microsoft.com/office/officeart/2005/8/layout/radial1"/>
    <dgm:cxn modelId="{C430CB6D-AFBB-4566-9C39-FBD3B02185AA}" srcId="{960A2B0B-2B2F-41FA-BC4C-C26E48096FA9}" destId="{AD797DBA-F550-4396-AEBA-80E4A089A1A2}" srcOrd="0" destOrd="0" parTransId="{98AEC958-9EB9-47F4-825B-AB9876676ED8}" sibTransId="{9FD38B01-909D-4A8B-97E0-B22B043A0BEF}"/>
    <dgm:cxn modelId="{DBC37B01-53A7-4FA7-A22D-7306FCA57AF0}" type="presOf" srcId="{739CF4B8-0576-40F5-952B-EE1391146A91}" destId="{24C12A89-9BDE-4A5F-B461-E4F27F3D8FDE}" srcOrd="0" destOrd="0" presId="urn:microsoft.com/office/officeart/2005/8/layout/radial1"/>
    <dgm:cxn modelId="{E6854ECE-C893-4214-B038-72D32EAF4D9A}" type="presOf" srcId="{7E154C5E-30A5-4C55-9480-7FF67B08633E}" destId="{A1E969DA-9557-423C-A6F2-52D12478EB62}" srcOrd="1" destOrd="0" presId="urn:microsoft.com/office/officeart/2005/8/layout/radial1"/>
    <dgm:cxn modelId="{3C643AEC-8E7F-48A0-A081-81A1F109F5A7}" type="presOf" srcId="{08391C5B-BDF1-47BD-971B-83E4926CDB45}" destId="{A28C18CD-0533-4C04-AE7C-C57BF6BD9BAF}" srcOrd="0" destOrd="0" presId="urn:microsoft.com/office/officeart/2005/8/layout/radial1"/>
    <dgm:cxn modelId="{83F3CC3F-8D2F-4DF2-9073-2DF7171D7304}" srcId="{AD797DBA-F550-4396-AEBA-80E4A089A1A2}" destId="{08391C5B-BDF1-47BD-971B-83E4926CDB45}" srcOrd="7" destOrd="0" parTransId="{CBC4DDBA-E09C-492F-ADB5-BAF097178638}" sibTransId="{3A7797C0-188E-4531-97EA-58BC534F88F7}"/>
    <dgm:cxn modelId="{C37FC41A-478E-4469-A55C-B1DB11002837}" type="presOf" srcId="{60B8CBB8-9401-4557-98E4-B86574E43CA6}" destId="{8393B63E-91F1-43D6-AC94-A5139DEFFB07}" srcOrd="0" destOrd="0" presId="urn:microsoft.com/office/officeart/2005/8/layout/radial1"/>
    <dgm:cxn modelId="{118CFFB2-F70F-4C8A-8BD3-60B0F9A7CC59}" type="presOf" srcId="{F62C9EA1-205C-41EE-8EEC-81C28460390E}" destId="{DBEAED6C-70A1-4C01-8C0F-A940B3587300}" srcOrd="0" destOrd="0" presId="urn:microsoft.com/office/officeart/2005/8/layout/radial1"/>
    <dgm:cxn modelId="{34512D74-4FB7-4303-996D-6C625D3FA965}" type="presOf" srcId="{BA29A007-EAD2-4CC6-A5AD-4D11A658A584}" destId="{17F03FFE-7CFB-4226-91DC-60C01CD1AEB0}" srcOrd="1" destOrd="0" presId="urn:microsoft.com/office/officeart/2005/8/layout/radial1"/>
    <dgm:cxn modelId="{6BFF1308-7506-4B9B-AB9F-350535A95B5F}" type="presOf" srcId="{AD797DBA-F550-4396-AEBA-80E4A089A1A2}" destId="{DDB8497A-738F-4DB1-944C-3F0AC97DA810}" srcOrd="0" destOrd="0" presId="urn:microsoft.com/office/officeart/2005/8/layout/radial1"/>
    <dgm:cxn modelId="{15F55C29-8DA6-4FCA-8EE1-93AB73B047BA}" type="presOf" srcId="{44F4DB4D-F511-485F-B7A5-AD67ECFF5BF8}" destId="{97F3028D-F40B-4D13-8E7B-62F5A1DFEB74}" srcOrd="1" destOrd="0" presId="urn:microsoft.com/office/officeart/2005/8/layout/radial1"/>
    <dgm:cxn modelId="{193FD9A7-B972-46FC-AF23-811EFE1FF714}" srcId="{AD797DBA-F550-4396-AEBA-80E4A089A1A2}" destId="{D215AE37-A93C-40B4-9BB7-6DD5B43E1ED4}" srcOrd="3" destOrd="0" parTransId="{12B535C6-DF02-4D02-96BF-161341CD49BE}" sibTransId="{33A81245-F28C-4E09-8680-B1E19605C987}"/>
    <dgm:cxn modelId="{874334A3-28F0-4163-89AD-6D64C39A4BE1}" type="presOf" srcId="{960A2B0B-2B2F-41FA-BC4C-C26E48096FA9}" destId="{83C17EE0-6634-4D46-A57E-2A3D72D09FE5}" srcOrd="0" destOrd="0" presId="urn:microsoft.com/office/officeart/2005/8/layout/radial1"/>
    <dgm:cxn modelId="{C93D86D4-F938-4ACC-8D43-C3EEC90B1447}" type="presOf" srcId="{782170CC-173C-4DCD-AB79-C2E7AA6A53AE}" destId="{26FF65ED-68A2-45C6-B120-21CB9A1013EF}" srcOrd="0" destOrd="0" presId="urn:microsoft.com/office/officeart/2005/8/layout/radial1"/>
    <dgm:cxn modelId="{F87CB56A-BA6C-49D7-B775-649C6E5D882E}" type="presOf" srcId="{FE0CA4A7-259A-4DD5-A6E8-17E3CFC1C776}" destId="{B7966D82-A549-4290-AD70-5CC15282E6B2}" srcOrd="0" destOrd="0" presId="urn:microsoft.com/office/officeart/2005/8/layout/radial1"/>
    <dgm:cxn modelId="{AF9800B6-61CB-4DDF-B1DA-6E14045B77D5}" type="presOf" srcId="{BA29A007-EAD2-4CC6-A5AD-4D11A658A584}" destId="{9706A2C0-59B2-4A60-9AE1-D1CC19FD03F3}" srcOrd="0" destOrd="0" presId="urn:microsoft.com/office/officeart/2005/8/layout/radial1"/>
    <dgm:cxn modelId="{ABB833BB-5F61-4EC6-A784-0ADEE5F7560E}" type="presOf" srcId="{F62C9EA1-205C-41EE-8EEC-81C28460390E}" destId="{56A6A8D4-123B-4C94-B7BE-259A0721A6AA}" srcOrd="1" destOrd="0" presId="urn:microsoft.com/office/officeart/2005/8/layout/radial1"/>
    <dgm:cxn modelId="{97A70FCA-9B18-4FAF-847A-9A2F6BD96DD2}" type="presParOf" srcId="{83C17EE0-6634-4D46-A57E-2A3D72D09FE5}" destId="{DDB8497A-738F-4DB1-944C-3F0AC97DA810}" srcOrd="0" destOrd="0" presId="urn:microsoft.com/office/officeart/2005/8/layout/radial1"/>
    <dgm:cxn modelId="{3C33382D-B29B-4C72-B6CC-124D856F1A98}" type="presParOf" srcId="{83C17EE0-6634-4D46-A57E-2A3D72D09FE5}" destId="{DBB867DC-02E8-41AA-BBAA-044F2092750D}" srcOrd="1" destOrd="0" presId="urn:microsoft.com/office/officeart/2005/8/layout/radial1"/>
    <dgm:cxn modelId="{95922BCC-233A-4D74-BFD0-F037A4AC8FD3}" type="presParOf" srcId="{DBB867DC-02E8-41AA-BBAA-044F2092750D}" destId="{97F3028D-F40B-4D13-8E7B-62F5A1DFEB74}" srcOrd="0" destOrd="0" presId="urn:microsoft.com/office/officeart/2005/8/layout/radial1"/>
    <dgm:cxn modelId="{08FC41EC-CB94-41CA-8A22-CC045AD45963}" type="presParOf" srcId="{83C17EE0-6634-4D46-A57E-2A3D72D09FE5}" destId="{8393B63E-91F1-43D6-AC94-A5139DEFFB07}" srcOrd="2" destOrd="0" presId="urn:microsoft.com/office/officeart/2005/8/layout/radial1"/>
    <dgm:cxn modelId="{E782FEE4-0522-4164-AB9F-A46109CAEEE9}" type="presParOf" srcId="{83C17EE0-6634-4D46-A57E-2A3D72D09FE5}" destId="{5FAF3675-69E2-482E-AA92-D0F2DFF285DD}" srcOrd="3" destOrd="0" presId="urn:microsoft.com/office/officeart/2005/8/layout/radial1"/>
    <dgm:cxn modelId="{F80BB915-DA72-4497-B2CB-01BDA93AECCF}" type="presParOf" srcId="{5FAF3675-69E2-482E-AA92-D0F2DFF285DD}" destId="{A1E969DA-9557-423C-A6F2-52D12478EB62}" srcOrd="0" destOrd="0" presId="urn:microsoft.com/office/officeart/2005/8/layout/radial1"/>
    <dgm:cxn modelId="{3AC7B8C1-6F0E-47E7-99DF-4EBCFAA30442}" type="presParOf" srcId="{83C17EE0-6634-4D46-A57E-2A3D72D09FE5}" destId="{308935C1-7F70-4D79-80DB-CF9375AA382F}" srcOrd="4" destOrd="0" presId="urn:microsoft.com/office/officeart/2005/8/layout/radial1"/>
    <dgm:cxn modelId="{082AE820-3629-4B41-9679-22F95DCE79EC}" type="presParOf" srcId="{83C17EE0-6634-4D46-A57E-2A3D72D09FE5}" destId="{B2763C03-EBD2-44CC-9B25-6270CECE2FE1}" srcOrd="5" destOrd="0" presId="urn:microsoft.com/office/officeart/2005/8/layout/radial1"/>
    <dgm:cxn modelId="{E2C6918B-4E25-41C5-91F3-66B75B069683}" type="presParOf" srcId="{B2763C03-EBD2-44CC-9B25-6270CECE2FE1}" destId="{648B9BC0-F28C-4DE0-B8B2-4FDCE1D6F7FC}" srcOrd="0" destOrd="0" presId="urn:microsoft.com/office/officeart/2005/8/layout/radial1"/>
    <dgm:cxn modelId="{4A30BE08-E252-443A-B5BE-62841DE68DDD}" type="presParOf" srcId="{83C17EE0-6634-4D46-A57E-2A3D72D09FE5}" destId="{291FC5C4-1B6B-41A8-8A3F-0A37A8641121}" srcOrd="6" destOrd="0" presId="urn:microsoft.com/office/officeart/2005/8/layout/radial1"/>
    <dgm:cxn modelId="{D64567D8-835E-4349-BB77-EECFEDB2C826}" type="presParOf" srcId="{83C17EE0-6634-4D46-A57E-2A3D72D09FE5}" destId="{1D101BE7-E5E1-4241-9567-B380AB068AB4}" srcOrd="7" destOrd="0" presId="urn:microsoft.com/office/officeart/2005/8/layout/radial1"/>
    <dgm:cxn modelId="{53ECCA29-DD8D-4210-892C-DC86077FBCA3}" type="presParOf" srcId="{1D101BE7-E5E1-4241-9567-B380AB068AB4}" destId="{0A94A622-992A-4E56-9817-15B7409DD3B7}" srcOrd="0" destOrd="0" presId="urn:microsoft.com/office/officeart/2005/8/layout/radial1"/>
    <dgm:cxn modelId="{6D4B7DC0-6699-42D5-A7AC-5904A93C016C}" type="presParOf" srcId="{83C17EE0-6634-4D46-A57E-2A3D72D09FE5}" destId="{AC8E0D63-2CFF-4B8D-B2C9-4E4789123320}" srcOrd="8" destOrd="0" presId="urn:microsoft.com/office/officeart/2005/8/layout/radial1"/>
    <dgm:cxn modelId="{05A3EAE4-8A0E-46C9-9CE3-FA89F802F5E4}" type="presParOf" srcId="{83C17EE0-6634-4D46-A57E-2A3D72D09FE5}" destId="{9706A2C0-59B2-4A60-9AE1-D1CC19FD03F3}" srcOrd="9" destOrd="0" presId="urn:microsoft.com/office/officeart/2005/8/layout/radial1"/>
    <dgm:cxn modelId="{80BC2F2B-135C-45BA-817B-E2EEC7990DC0}" type="presParOf" srcId="{9706A2C0-59B2-4A60-9AE1-D1CC19FD03F3}" destId="{17F03FFE-7CFB-4226-91DC-60C01CD1AEB0}" srcOrd="0" destOrd="0" presId="urn:microsoft.com/office/officeart/2005/8/layout/radial1"/>
    <dgm:cxn modelId="{5D3A885D-0225-44C5-9DBD-6E7FCA70275B}" type="presParOf" srcId="{83C17EE0-6634-4D46-A57E-2A3D72D09FE5}" destId="{B7966D82-A549-4290-AD70-5CC15282E6B2}" srcOrd="10" destOrd="0" presId="urn:microsoft.com/office/officeart/2005/8/layout/radial1"/>
    <dgm:cxn modelId="{99E1465C-9B87-4A51-9816-3C3C63247A41}" type="presParOf" srcId="{83C17EE0-6634-4D46-A57E-2A3D72D09FE5}" destId="{DBEAED6C-70A1-4C01-8C0F-A940B3587300}" srcOrd="11" destOrd="0" presId="urn:microsoft.com/office/officeart/2005/8/layout/radial1"/>
    <dgm:cxn modelId="{65C41542-48FF-4275-BDAF-CFFA5AEABBD6}" type="presParOf" srcId="{DBEAED6C-70A1-4C01-8C0F-A940B3587300}" destId="{56A6A8D4-123B-4C94-B7BE-259A0721A6AA}" srcOrd="0" destOrd="0" presId="urn:microsoft.com/office/officeart/2005/8/layout/radial1"/>
    <dgm:cxn modelId="{705F44AA-5EBB-4D6C-9316-1005B1261E4B}" type="presParOf" srcId="{83C17EE0-6634-4D46-A57E-2A3D72D09FE5}" destId="{26FF65ED-68A2-45C6-B120-21CB9A1013EF}" srcOrd="12" destOrd="0" presId="urn:microsoft.com/office/officeart/2005/8/layout/radial1"/>
    <dgm:cxn modelId="{F9836732-DAD3-482C-99C7-EC0C8DEC7905}" type="presParOf" srcId="{83C17EE0-6634-4D46-A57E-2A3D72D09FE5}" destId="{24C12A89-9BDE-4A5F-B461-E4F27F3D8FDE}" srcOrd="13" destOrd="0" presId="urn:microsoft.com/office/officeart/2005/8/layout/radial1"/>
    <dgm:cxn modelId="{F9414F9A-56DB-4E43-9492-BA1988D1E866}" type="presParOf" srcId="{24C12A89-9BDE-4A5F-B461-E4F27F3D8FDE}" destId="{ADB66EAA-2C1D-4C49-8C3F-C40DB64B553B}" srcOrd="0" destOrd="0" presId="urn:microsoft.com/office/officeart/2005/8/layout/radial1"/>
    <dgm:cxn modelId="{AC575F8F-7388-48DC-9B11-BE849469C556}" type="presParOf" srcId="{83C17EE0-6634-4D46-A57E-2A3D72D09FE5}" destId="{BEF2D951-04BE-4977-B080-2B0E3AB29912}" srcOrd="14" destOrd="0" presId="urn:microsoft.com/office/officeart/2005/8/layout/radial1"/>
    <dgm:cxn modelId="{A8C4C0EF-82A5-4D1F-8CEB-152A0002C9EB}" type="presParOf" srcId="{83C17EE0-6634-4D46-A57E-2A3D72D09FE5}" destId="{48B36E05-4FF8-4A3C-AF16-0CDAFBFE1BF4}" srcOrd="15" destOrd="0" presId="urn:microsoft.com/office/officeart/2005/8/layout/radial1"/>
    <dgm:cxn modelId="{B32A01CF-CEC3-4BC3-B328-9A39B9A5B434}" type="presParOf" srcId="{48B36E05-4FF8-4A3C-AF16-0CDAFBFE1BF4}" destId="{323E7949-4D09-4162-B33A-E935E1CC129A}" srcOrd="0" destOrd="0" presId="urn:microsoft.com/office/officeart/2005/8/layout/radial1"/>
    <dgm:cxn modelId="{283468CB-3BB4-4D4F-96F9-572F74AFA6A3}" type="presParOf" srcId="{83C17EE0-6634-4D46-A57E-2A3D72D09FE5}" destId="{A28C18CD-0533-4C04-AE7C-C57BF6BD9BAF}" srcOrd="1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717AE9-E0DC-452C-873A-CD257E78042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29BA3F6-B104-4F18-83BB-BED663DA332C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非會員用戶權益說明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7F8D07B-F1A4-4D3D-9F11-733A9A3382C2}" type="parTrans" cxnId="{B013939B-8115-4605-BD58-DA603BAA4C47}">
      <dgm:prSet/>
      <dgm:spPr/>
      <dgm:t>
        <a:bodyPr/>
        <a:lstStyle/>
        <a:p>
          <a:endParaRPr lang="zh-TW" altLang="en-US"/>
        </a:p>
      </dgm:t>
    </dgm:pt>
    <dgm:pt modelId="{8C842CC5-D624-4B64-B9AD-F0A72A663E24}" type="sibTrans" cxnId="{B013939B-8115-4605-BD58-DA603BAA4C47}">
      <dgm:prSet/>
      <dgm:spPr/>
      <dgm:t>
        <a:bodyPr/>
        <a:lstStyle/>
        <a:p>
          <a:endParaRPr lang="zh-TW" altLang="en-US"/>
        </a:p>
      </dgm:t>
    </dgm:pt>
    <dgm:pt modelId="{D2365E11-AC01-4AF5-B095-F764E80141BF}">
      <dgm:prSet phldrT="[文字]" custT="1"/>
      <dgm:spPr/>
      <dgm:t>
        <a:bodyPr/>
        <a:lstStyle/>
        <a:p>
          <a:pPr>
            <a:spcAft>
              <a:spcPts val="0"/>
            </a:spcAft>
          </a:pPr>
          <a:r>
            <a:rPr lang="en-US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1. 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可免申請、免付費介接</a:t>
          </a:r>
          <a:r>
            <a:rPr lang="en-US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PTX APIs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基礎開放資料服務。</a:t>
          </a:r>
          <a:endParaRPr lang="zh-TW" altLang="en-US" sz="1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6BC9EBF-E910-446C-800A-5FFB7F2EED17}" type="parTrans" cxnId="{E4110B1C-7AE6-4E93-9918-0C68A7E78EAC}">
      <dgm:prSet/>
      <dgm:spPr/>
      <dgm:t>
        <a:bodyPr/>
        <a:lstStyle/>
        <a:p>
          <a:endParaRPr lang="zh-TW" altLang="en-US"/>
        </a:p>
      </dgm:t>
    </dgm:pt>
    <dgm:pt modelId="{4314FF6A-A02D-452B-871A-1A7DAA48072D}" type="sibTrans" cxnId="{E4110B1C-7AE6-4E93-9918-0C68A7E78EAC}">
      <dgm:prSet/>
      <dgm:spPr/>
      <dgm:t>
        <a:bodyPr/>
        <a:lstStyle/>
        <a:p>
          <a:endParaRPr lang="zh-TW" altLang="en-US"/>
        </a:p>
      </dgm:t>
    </dgm:pt>
    <dgm:pt modelId="{61BB748F-D6DE-49B2-B8A7-9FF97076617B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會員用戶權益說明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9452AE5-3CB7-4C4F-8A05-0CDF6DF5F10F}" type="parTrans" cxnId="{A5F05937-BD68-4C46-96F8-9E9437D26A54}">
      <dgm:prSet/>
      <dgm:spPr/>
      <dgm:t>
        <a:bodyPr/>
        <a:lstStyle/>
        <a:p>
          <a:endParaRPr lang="zh-TW" altLang="en-US"/>
        </a:p>
      </dgm:t>
    </dgm:pt>
    <dgm:pt modelId="{3BCC1419-2DDB-404E-9B2F-2DB637D36E6B}" type="sibTrans" cxnId="{A5F05937-BD68-4C46-96F8-9E9437D26A54}">
      <dgm:prSet/>
      <dgm:spPr/>
      <dgm:t>
        <a:bodyPr/>
        <a:lstStyle/>
        <a:p>
          <a:endParaRPr lang="zh-TW" altLang="en-US"/>
        </a:p>
      </dgm:t>
    </dgm:pt>
    <dgm:pt modelId="{036AA42F-AD0C-4994-ADAF-F74696BF064C}">
      <dgm:prSet phldrT="[文字]" custT="1"/>
      <dgm:spPr/>
      <dgm:t>
        <a:bodyPr/>
        <a:lstStyle/>
        <a:p>
          <a:pPr>
            <a:spcAft>
              <a:spcPts val="0"/>
            </a:spcAft>
          </a:pPr>
          <a:r>
            <a:rPr lang="en-US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1. 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用戶需註冊為帳號並啟用始成為會員。</a:t>
          </a:r>
          <a:r>
            <a: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（網址：</a:t>
          </a:r>
          <a:r>
            <a:rPr lang="en-US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http://ptx.transportdata.tw/PTX/Management/AccountRegister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</a:t>
          </a:r>
          <a:endParaRPr lang="zh-TW" altLang="en-US" sz="1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1CDBB5E-3FAE-4D57-AAE3-93EFEDFB49E5}" type="parTrans" cxnId="{5D31C6B6-150D-4B13-9877-2E8F2CDB7BED}">
      <dgm:prSet/>
      <dgm:spPr/>
      <dgm:t>
        <a:bodyPr/>
        <a:lstStyle/>
        <a:p>
          <a:endParaRPr lang="zh-TW" altLang="en-US"/>
        </a:p>
      </dgm:t>
    </dgm:pt>
    <dgm:pt modelId="{7AC14702-C4E1-496A-8B6B-64F91928E70B}" type="sibTrans" cxnId="{5D31C6B6-150D-4B13-9877-2E8F2CDB7BED}">
      <dgm:prSet/>
      <dgm:spPr/>
      <dgm:t>
        <a:bodyPr/>
        <a:lstStyle/>
        <a:p>
          <a:endParaRPr lang="zh-TW" altLang="en-US"/>
        </a:p>
      </dgm:t>
    </dgm:pt>
    <dgm:pt modelId="{A2F43140-0DEE-4EA2-956B-3211458882D4}">
      <dgm:prSet custT="1"/>
      <dgm:spPr/>
      <dgm:t>
        <a:bodyPr/>
        <a:lstStyle/>
        <a:p>
          <a:pPr>
            <a:spcAft>
              <a:spcPts val="0"/>
            </a:spcAft>
          </a:pPr>
          <a:r>
            <a:rPr lang="en-US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2. 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每項服務連線使用量最多可達</a:t>
          </a:r>
          <a:r>
            <a:rPr lang="en-US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5,000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次</a:t>
          </a:r>
          <a:r>
            <a:rPr lang="en-US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日。</a:t>
          </a:r>
          <a:endParaRPr lang="zh-TW" altLang="en-US" sz="1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C1F83A-7DDB-422C-A2D0-0D8089A53682}" type="parTrans" cxnId="{089096D7-6150-473D-89F5-083A69F9B6CE}">
      <dgm:prSet/>
      <dgm:spPr/>
      <dgm:t>
        <a:bodyPr/>
        <a:lstStyle/>
        <a:p>
          <a:endParaRPr lang="zh-TW" altLang="en-US"/>
        </a:p>
      </dgm:t>
    </dgm:pt>
    <dgm:pt modelId="{AA587240-0521-4304-ADCF-3844223C8D43}" type="sibTrans" cxnId="{089096D7-6150-473D-89F5-083A69F9B6CE}">
      <dgm:prSet/>
      <dgm:spPr/>
      <dgm:t>
        <a:bodyPr/>
        <a:lstStyle/>
        <a:p>
          <a:endParaRPr lang="zh-TW" altLang="en-US"/>
        </a:p>
      </dgm:t>
    </dgm:pt>
    <dgm:pt modelId="{F7E2D100-EACE-4259-878B-103AABCC6506}">
      <dgm:prSet custT="1"/>
      <dgm:spPr/>
      <dgm:t>
        <a:bodyPr/>
        <a:lstStyle/>
        <a:p>
          <a:pPr>
            <a:spcAft>
              <a:spcPts val="0"/>
            </a:spcAft>
          </a:pPr>
          <a:r>
            <a:rPr lang="en-US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3. 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可瀏覽入口網站提供一般性資源如標準文件、範例程式及線上</a:t>
          </a:r>
          <a:r>
            <a:rPr lang="en-US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API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輔助工具等。</a:t>
          </a:r>
          <a:endParaRPr lang="zh-TW" altLang="en-US" sz="1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967038D-9A9E-44CB-BF4C-D6955221027D}" type="parTrans" cxnId="{644CD9F2-18A7-4B44-8428-0FF7A5E5E858}">
      <dgm:prSet/>
      <dgm:spPr/>
      <dgm:t>
        <a:bodyPr/>
        <a:lstStyle/>
        <a:p>
          <a:endParaRPr lang="zh-TW" altLang="en-US"/>
        </a:p>
      </dgm:t>
    </dgm:pt>
    <dgm:pt modelId="{7D2362D5-F190-48D7-9F41-8D8812F01AFD}" type="sibTrans" cxnId="{644CD9F2-18A7-4B44-8428-0FF7A5E5E858}">
      <dgm:prSet/>
      <dgm:spPr/>
      <dgm:t>
        <a:bodyPr/>
        <a:lstStyle/>
        <a:p>
          <a:endParaRPr lang="zh-TW" altLang="en-US"/>
        </a:p>
      </dgm:t>
    </dgm:pt>
    <dgm:pt modelId="{330AD619-CC3E-4365-8FB0-4237E42944A7}">
      <dgm:prSet custT="1"/>
      <dgm:spPr/>
      <dgm:t>
        <a:bodyPr/>
        <a:lstStyle/>
        <a:p>
          <a:pPr>
            <a:spcAft>
              <a:spcPts val="0"/>
            </a:spcAft>
          </a:pPr>
          <a:r>
            <a:rPr lang="en-US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4. 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符合國發會政府資料開發規範，相關權益詳閱授權條款</a:t>
          </a:r>
          <a:r>
            <a: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/>
          </a:r>
          <a:br>
            <a: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（詳</a:t>
          </a:r>
          <a:r>
            <a:rPr lang="en-US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http://ptx.transportdata.tw/PTX/APIS/Terms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）。</a:t>
          </a:r>
          <a:endParaRPr lang="zh-TW" altLang="en-US" sz="1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E056B29-5BFD-49F6-B67A-AC7FB39E207F}" type="parTrans" cxnId="{ABAAABC2-450B-45B6-A3E6-17E93B3D8192}">
      <dgm:prSet/>
      <dgm:spPr/>
      <dgm:t>
        <a:bodyPr/>
        <a:lstStyle/>
        <a:p>
          <a:endParaRPr lang="zh-TW" altLang="en-US"/>
        </a:p>
      </dgm:t>
    </dgm:pt>
    <dgm:pt modelId="{55374BA0-5B18-44FF-9565-CF67F460AE95}" type="sibTrans" cxnId="{ABAAABC2-450B-45B6-A3E6-17E93B3D8192}">
      <dgm:prSet/>
      <dgm:spPr/>
      <dgm:t>
        <a:bodyPr/>
        <a:lstStyle/>
        <a:p>
          <a:endParaRPr lang="zh-TW" altLang="en-US"/>
        </a:p>
      </dgm:t>
    </dgm:pt>
    <dgm:pt modelId="{666D1DCD-49EB-4F68-B007-33BA55707EF0}">
      <dgm:prSet custT="1"/>
      <dgm:spPr/>
      <dgm:t>
        <a:bodyPr/>
        <a:lstStyle/>
        <a:p>
          <a:pPr>
            <a:spcAft>
              <a:spcPts val="0"/>
            </a:spcAft>
          </a:pPr>
          <a:r>
            <a:rPr lang="en-US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2. 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每項服務連線使用量最多可達</a:t>
          </a:r>
          <a:r>
            <a:rPr lang="en-US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25,000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次</a:t>
          </a:r>
          <a:r>
            <a:rPr lang="en-US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日。</a:t>
          </a:r>
          <a:endParaRPr lang="zh-TW" altLang="en-US" sz="1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702F66F-D16E-4641-80BA-D7B619C042C7}" type="parTrans" cxnId="{D49AB4E3-99E2-4DAF-88E3-212F35C79561}">
      <dgm:prSet/>
      <dgm:spPr/>
      <dgm:t>
        <a:bodyPr/>
        <a:lstStyle/>
        <a:p>
          <a:endParaRPr lang="zh-TW" altLang="en-US"/>
        </a:p>
      </dgm:t>
    </dgm:pt>
    <dgm:pt modelId="{4A8EE94D-8B60-4368-AEFE-B77AE3EADFEC}" type="sibTrans" cxnId="{D49AB4E3-99E2-4DAF-88E3-212F35C79561}">
      <dgm:prSet/>
      <dgm:spPr/>
      <dgm:t>
        <a:bodyPr/>
        <a:lstStyle/>
        <a:p>
          <a:endParaRPr lang="zh-TW" altLang="en-US"/>
        </a:p>
      </dgm:t>
    </dgm:pt>
    <dgm:pt modelId="{87D977CC-E071-4E9E-85E1-23FD7A017BA4}">
      <dgm:prSet custT="1"/>
      <dgm:spPr/>
      <dgm:t>
        <a:bodyPr/>
        <a:lstStyle/>
        <a:p>
          <a:pPr>
            <a:spcAft>
              <a:spcPts val="0"/>
            </a:spcAft>
          </a:pPr>
          <a:r>
            <a:rPr lang="en-US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3. 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可瀏覽入口網站提供進階技術文件、進階示範應用。</a:t>
          </a:r>
          <a:endParaRPr lang="zh-TW" altLang="en-US" sz="1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D00CEB4-BCD5-427D-AED9-399C8BBDACB5}" type="parTrans" cxnId="{377AD2A7-29E4-489F-A1AE-C4E61B98500A}">
      <dgm:prSet/>
      <dgm:spPr/>
      <dgm:t>
        <a:bodyPr/>
        <a:lstStyle/>
        <a:p>
          <a:endParaRPr lang="zh-TW" altLang="en-US"/>
        </a:p>
      </dgm:t>
    </dgm:pt>
    <dgm:pt modelId="{A31B774B-2924-435A-8824-8B26363DF2E6}" type="sibTrans" cxnId="{377AD2A7-29E4-489F-A1AE-C4E61B98500A}">
      <dgm:prSet/>
      <dgm:spPr/>
      <dgm:t>
        <a:bodyPr/>
        <a:lstStyle/>
        <a:p>
          <a:endParaRPr lang="zh-TW" altLang="en-US"/>
        </a:p>
      </dgm:t>
    </dgm:pt>
    <dgm:pt modelId="{3ED907DB-055F-4EE7-A4B6-2EB6D4D13364}">
      <dgm:prSet custT="1"/>
      <dgm:spPr/>
      <dgm:t>
        <a:bodyPr/>
        <a:lstStyle/>
        <a:p>
          <a:pPr>
            <a:spcAft>
              <a:spcPts val="0"/>
            </a:spcAft>
          </a:pPr>
          <a:r>
            <a:rPr lang="en-US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4. 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新上架資料服務主動通知及資料品質問題主動回饋。</a:t>
          </a:r>
          <a:endParaRPr lang="zh-TW" altLang="en-US" sz="1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33E6A1-C4E3-4272-A52A-607EA7E0F8C9}" type="parTrans" cxnId="{BA2C4AC9-A85C-4D65-8D2B-72D0365DEFCB}">
      <dgm:prSet/>
      <dgm:spPr/>
      <dgm:t>
        <a:bodyPr/>
        <a:lstStyle/>
        <a:p>
          <a:endParaRPr lang="zh-TW" altLang="en-US"/>
        </a:p>
      </dgm:t>
    </dgm:pt>
    <dgm:pt modelId="{4CD5E4A3-C514-4F59-BA9A-45E1CB3BA948}" type="sibTrans" cxnId="{BA2C4AC9-A85C-4D65-8D2B-72D0365DEFCB}">
      <dgm:prSet/>
      <dgm:spPr/>
      <dgm:t>
        <a:bodyPr/>
        <a:lstStyle/>
        <a:p>
          <a:endParaRPr lang="zh-TW" altLang="en-US"/>
        </a:p>
      </dgm:t>
    </dgm:pt>
    <dgm:pt modelId="{9E97B209-184B-4EF7-8AE0-73B217F0E847}">
      <dgm:prSet custT="1"/>
      <dgm:spPr/>
      <dgm:t>
        <a:bodyPr/>
        <a:lstStyle/>
        <a:p>
          <a:pPr>
            <a:spcAft>
              <a:spcPts val="0"/>
            </a:spcAft>
          </a:pPr>
          <a:r>
            <a:rPr lang="en-US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5. 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優先受理報名訓練課程。</a:t>
          </a:r>
          <a:endParaRPr lang="zh-TW" altLang="en-US" sz="1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7BF88B2-8D80-446F-A61C-5D0C240CA733}" type="parTrans" cxnId="{790E8093-6CDD-48B5-8B7F-2422CCA242FE}">
      <dgm:prSet/>
      <dgm:spPr/>
      <dgm:t>
        <a:bodyPr/>
        <a:lstStyle/>
        <a:p>
          <a:endParaRPr lang="zh-TW" altLang="en-US"/>
        </a:p>
      </dgm:t>
    </dgm:pt>
    <dgm:pt modelId="{725D1C4C-7E57-4659-A5F3-4F8B6A018E8C}" type="sibTrans" cxnId="{790E8093-6CDD-48B5-8B7F-2422CCA242FE}">
      <dgm:prSet/>
      <dgm:spPr/>
      <dgm:t>
        <a:bodyPr/>
        <a:lstStyle/>
        <a:p>
          <a:endParaRPr lang="zh-TW" altLang="en-US"/>
        </a:p>
      </dgm:t>
    </dgm:pt>
    <dgm:pt modelId="{9F183D09-E4D1-4D5D-8BD9-DC9FC0B4B65D}">
      <dgm:prSet custT="1"/>
      <dgm:spPr/>
      <dgm:t>
        <a:bodyPr/>
        <a:lstStyle/>
        <a:p>
          <a:pPr>
            <a:spcAft>
              <a:spcPts val="0"/>
            </a:spcAft>
          </a:pPr>
          <a:r>
            <a:rPr lang="en-US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6. 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會員用戶加值成果可上架至平臺示範應用區公開展示。</a:t>
          </a:r>
          <a:endParaRPr lang="zh-TW" altLang="en-US" sz="1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5149124-7C43-42A5-86B3-354565540F4C}" type="parTrans" cxnId="{0F1FD167-AA62-48A4-92C8-65352881E462}">
      <dgm:prSet/>
      <dgm:spPr/>
      <dgm:t>
        <a:bodyPr/>
        <a:lstStyle/>
        <a:p>
          <a:endParaRPr lang="zh-TW" altLang="en-US"/>
        </a:p>
      </dgm:t>
    </dgm:pt>
    <dgm:pt modelId="{7B5557AD-B99F-4785-84D4-FA2C5749CF41}" type="sibTrans" cxnId="{0F1FD167-AA62-48A4-92C8-65352881E462}">
      <dgm:prSet/>
      <dgm:spPr/>
      <dgm:t>
        <a:bodyPr/>
        <a:lstStyle/>
        <a:p>
          <a:endParaRPr lang="zh-TW" altLang="en-US"/>
        </a:p>
      </dgm:t>
    </dgm:pt>
    <dgm:pt modelId="{04D049FF-1AE8-4341-A9BD-B8A9F3DAFCC4}">
      <dgm:prSet custT="1"/>
      <dgm:spPr/>
      <dgm:t>
        <a:bodyPr/>
        <a:lstStyle/>
        <a:p>
          <a:pPr>
            <a:spcAft>
              <a:spcPts val="0"/>
            </a:spcAft>
          </a:pPr>
          <a:r>
            <a:rPr lang="en-US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7. 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使用量大於限制之會員用戶，請洽交通部商談大量授權合作及互惠機制。</a:t>
          </a:r>
          <a:endParaRPr lang="zh-TW" altLang="en-US" sz="16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2E1E49E-BC77-4D01-A74D-89CC10E5FCEC}" type="parTrans" cxnId="{4FF2E2CE-C5C2-41EF-A74E-9C14FE542A40}">
      <dgm:prSet/>
      <dgm:spPr/>
      <dgm:t>
        <a:bodyPr/>
        <a:lstStyle/>
        <a:p>
          <a:endParaRPr lang="zh-TW" altLang="en-US"/>
        </a:p>
      </dgm:t>
    </dgm:pt>
    <dgm:pt modelId="{E681F65B-F1DC-4448-93E5-A3E77A5D7AD6}" type="sibTrans" cxnId="{4FF2E2CE-C5C2-41EF-A74E-9C14FE542A40}">
      <dgm:prSet/>
      <dgm:spPr/>
      <dgm:t>
        <a:bodyPr/>
        <a:lstStyle/>
        <a:p>
          <a:endParaRPr lang="zh-TW" altLang="en-US"/>
        </a:p>
      </dgm:t>
    </dgm:pt>
    <dgm:pt modelId="{3B8450B5-BB30-450E-BEC5-5C337438E84A}" type="pres">
      <dgm:prSet presAssocID="{55717AE9-E0DC-452C-873A-CD257E78042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F233358D-7EE6-4B11-831E-0403EA881485}" type="pres">
      <dgm:prSet presAssocID="{429BA3F6-B104-4F18-83BB-BED663DA332C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34B2767-8BFA-4F23-8473-EF401D5BA85E}" type="pres">
      <dgm:prSet presAssocID="{429BA3F6-B104-4F18-83BB-BED663DA332C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A4BD678-F5A2-4F19-A92E-FF73FE5F3E58}" type="pres">
      <dgm:prSet presAssocID="{61BB748F-D6DE-49B2-B8A7-9FF97076617B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1C0AD11-678F-425D-80B9-AAA1847BEFE5}" type="pres">
      <dgm:prSet presAssocID="{61BB748F-D6DE-49B2-B8A7-9FF97076617B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49AB4E3-99E2-4DAF-88E3-212F35C79561}" srcId="{61BB748F-D6DE-49B2-B8A7-9FF97076617B}" destId="{666D1DCD-49EB-4F68-B007-33BA55707EF0}" srcOrd="1" destOrd="0" parTransId="{1702F66F-D16E-4641-80BA-D7B619C042C7}" sibTransId="{4A8EE94D-8B60-4368-AEFE-B77AE3EADFEC}"/>
    <dgm:cxn modelId="{BA2C4AC9-A85C-4D65-8D2B-72D0365DEFCB}" srcId="{61BB748F-D6DE-49B2-B8A7-9FF97076617B}" destId="{3ED907DB-055F-4EE7-A4B6-2EB6D4D13364}" srcOrd="3" destOrd="0" parTransId="{E333E6A1-C4E3-4272-A52A-607EA7E0F8C9}" sibTransId="{4CD5E4A3-C514-4F59-BA9A-45E1CB3BA948}"/>
    <dgm:cxn modelId="{790E8093-6CDD-48B5-8B7F-2422CCA242FE}" srcId="{61BB748F-D6DE-49B2-B8A7-9FF97076617B}" destId="{9E97B209-184B-4EF7-8AE0-73B217F0E847}" srcOrd="4" destOrd="0" parTransId="{B7BF88B2-8D80-446F-A61C-5D0C240CA733}" sibTransId="{725D1C4C-7E57-4659-A5F3-4F8B6A018E8C}"/>
    <dgm:cxn modelId="{7CBA043C-B1DD-4126-8F1F-1A6E0C0770CA}" type="presOf" srcId="{D2365E11-AC01-4AF5-B095-F764E80141BF}" destId="{034B2767-8BFA-4F23-8473-EF401D5BA85E}" srcOrd="0" destOrd="0" presId="urn:microsoft.com/office/officeart/2005/8/layout/vList2"/>
    <dgm:cxn modelId="{7EB24F21-15CF-416A-94DF-C6423C529045}" type="presOf" srcId="{3ED907DB-055F-4EE7-A4B6-2EB6D4D13364}" destId="{01C0AD11-678F-425D-80B9-AAA1847BEFE5}" srcOrd="0" destOrd="3" presId="urn:microsoft.com/office/officeart/2005/8/layout/vList2"/>
    <dgm:cxn modelId="{11AFC77C-CF3D-43DA-9D3D-A13444E6C300}" type="presOf" srcId="{9F183D09-E4D1-4D5D-8BD9-DC9FC0B4B65D}" destId="{01C0AD11-678F-425D-80B9-AAA1847BEFE5}" srcOrd="0" destOrd="5" presId="urn:microsoft.com/office/officeart/2005/8/layout/vList2"/>
    <dgm:cxn modelId="{B013939B-8115-4605-BD58-DA603BAA4C47}" srcId="{55717AE9-E0DC-452C-873A-CD257E78042E}" destId="{429BA3F6-B104-4F18-83BB-BED663DA332C}" srcOrd="0" destOrd="0" parTransId="{57F8D07B-F1A4-4D3D-9F11-733A9A3382C2}" sibTransId="{8C842CC5-D624-4B64-B9AD-F0A72A663E24}"/>
    <dgm:cxn modelId="{A5F05937-BD68-4C46-96F8-9E9437D26A54}" srcId="{55717AE9-E0DC-452C-873A-CD257E78042E}" destId="{61BB748F-D6DE-49B2-B8A7-9FF97076617B}" srcOrd="1" destOrd="0" parTransId="{89452AE5-3CB7-4C4F-8A05-0CDF6DF5F10F}" sibTransId="{3BCC1419-2DDB-404E-9B2F-2DB637D36E6B}"/>
    <dgm:cxn modelId="{F23036F7-C99B-4987-B8FD-4D668A237180}" type="presOf" srcId="{429BA3F6-B104-4F18-83BB-BED663DA332C}" destId="{F233358D-7EE6-4B11-831E-0403EA881485}" srcOrd="0" destOrd="0" presId="urn:microsoft.com/office/officeart/2005/8/layout/vList2"/>
    <dgm:cxn modelId="{521A94C1-5216-4C6E-80FD-B3867B04BF8F}" type="presOf" srcId="{9E97B209-184B-4EF7-8AE0-73B217F0E847}" destId="{01C0AD11-678F-425D-80B9-AAA1847BEFE5}" srcOrd="0" destOrd="4" presId="urn:microsoft.com/office/officeart/2005/8/layout/vList2"/>
    <dgm:cxn modelId="{7767744D-327D-4EE0-AEB7-D8E3D4A4327D}" type="presOf" srcId="{F7E2D100-EACE-4259-878B-103AABCC6506}" destId="{034B2767-8BFA-4F23-8473-EF401D5BA85E}" srcOrd="0" destOrd="2" presId="urn:microsoft.com/office/officeart/2005/8/layout/vList2"/>
    <dgm:cxn modelId="{92A5F496-35FA-437D-B981-1C22307453B2}" type="presOf" srcId="{A2F43140-0DEE-4EA2-956B-3211458882D4}" destId="{034B2767-8BFA-4F23-8473-EF401D5BA85E}" srcOrd="0" destOrd="1" presId="urn:microsoft.com/office/officeart/2005/8/layout/vList2"/>
    <dgm:cxn modelId="{ABAAABC2-450B-45B6-A3E6-17E93B3D8192}" srcId="{429BA3F6-B104-4F18-83BB-BED663DA332C}" destId="{330AD619-CC3E-4365-8FB0-4237E42944A7}" srcOrd="3" destOrd="0" parTransId="{CE056B29-5BFD-49F6-B67A-AC7FB39E207F}" sibTransId="{55374BA0-5B18-44FF-9565-CF67F460AE95}"/>
    <dgm:cxn modelId="{644CD9F2-18A7-4B44-8428-0FF7A5E5E858}" srcId="{429BA3F6-B104-4F18-83BB-BED663DA332C}" destId="{F7E2D100-EACE-4259-878B-103AABCC6506}" srcOrd="2" destOrd="0" parTransId="{A967038D-9A9E-44CB-BF4C-D6955221027D}" sibTransId="{7D2362D5-F190-48D7-9F41-8D8812F01AFD}"/>
    <dgm:cxn modelId="{DD504B5A-8B73-4EB3-A1C0-0DBC37609B8C}" type="presOf" srcId="{330AD619-CC3E-4365-8FB0-4237E42944A7}" destId="{034B2767-8BFA-4F23-8473-EF401D5BA85E}" srcOrd="0" destOrd="3" presId="urn:microsoft.com/office/officeart/2005/8/layout/vList2"/>
    <dgm:cxn modelId="{377AD2A7-29E4-489F-A1AE-C4E61B98500A}" srcId="{61BB748F-D6DE-49B2-B8A7-9FF97076617B}" destId="{87D977CC-E071-4E9E-85E1-23FD7A017BA4}" srcOrd="2" destOrd="0" parTransId="{ED00CEB4-BCD5-427D-AED9-399C8BBDACB5}" sibTransId="{A31B774B-2924-435A-8824-8B26363DF2E6}"/>
    <dgm:cxn modelId="{5D31C6B6-150D-4B13-9877-2E8F2CDB7BED}" srcId="{61BB748F-D6DE-49B2-B8A7-9FF97076617B}" destId="{036AA42F-AD0C-4994-ADAF-F74696BF064C}" srcOrd="0" destOrd="0" parTransId="{A1CDBB5E-3FAE-4D57-AAE3-93EFEDFB49E5}" sibTransId="{7AC14702-C4E1-496A-8B6B-64F91928E70B}"/>
    <dgm:cxn modelId="{0F1FD167-AA62-48A4-92C8-65352881E462}" srcId="{61BB748F-D6DE-49B2-B8A7-9FF97076617B}" destId="{9F183D09-E4D1-4D5D-8BD9-DC9FC0B4B65D}" srcOrd="5" destOrd="0" parTransId="{F5149124-7C43-42A5-86B3-354565540F4C}" sibTransId="{7B5557AD-B99F-4785-84D4-FA2C5749CF41}"/>
    <dgm:cxn modelId="{4FAF6EE8-42BC-49F4-BC01-A24E97178471}" type="presOf" srcId="{87D977CC-E071-4E9E-85E1-23FD7A017BA4}" destId="{01C0AD11-678F-425D-80B9-AAA1847BEFE5}" srcOrd="0" destOrd="2" presId="urn:microsoft.com/office/officeart/2005/8/layout/vList2"/>
    <dgm:cxn modelId="{E4110B1C-7AE6-4E93-9918-0C68A7E78EAC}" srcId="{429BA3F6-B104-4F18-83BB-BED663DA332C}" destId="{D2365E11-AC01-4AF5-B095-F764E80141BF}" srcOrd="0" destOrd="0" parTransId="{36BC9EBF-E910-446C-800A-5FFB7F2EED17}" sibTransId="{4314FF6A-A02D-452B-871A-1A7DAA48072D}"/>
    <dgm:cxn modelId="{E35D4057-4C64-4D64-A4E2-245511991750}" type="presOf" srcId="{036AA42F-AD0C-4994-ADAF-F74696BF064C}" destId="{01C0AD11-678F-425D-80B9-AAA1847BEFE5}" srcOrd="0" destOrd="0" presId="urn:microsoft.com/office/officeart/2005/8/layout/vList2"/>
    <dgm:cxn modelId="{089096D7-6150-473D-89F5-083A69F9B6CE}" srcId="{429BA3F6-B104-4F18-83BB-BED663DA332C}" destId="{A2F43140-0DEE-4EA2-956B-3211458882D4}" srcOrd="1" destOrd="0" parTransId="{B9C1F83A-7DDB-422C-A2D0-0D8089A53682}" sibTransId="{AA587240-0521-4304-ADCF-3844223C8D43}"/>
    <dgm:cxn modelId="{51FF5235-7EB8-4746-A8C6-5857FC1FF113}" type="presOf" srcId="{61BB748F-D6DE-49B2-B8A7-9FF97076617B}" destId="{AA4BD678-F5A2-4F19-A92E-FF73FE5F3E58}" srcOrd="0" destOrd="0" presId="urn:microsoft.com/office/officeart/2005/8/layout/vList2"/>
    <dgm:cxn modelId="{581C990E-CA7D-4B48-BF5B-57FE1CA8D4A1}" type="presOf" srcId="{04D049FF-1AE8-4341-A9BD-B8A9F3DAFCC4}" destId="{01C0AD11-678F-425D-80B9-AAA1847BEFE5}" srcOrd="0" destOrd="6" presId="urn:microsoft.com/office/officeart/2005/8/layout/vList2"/>
    <dgm:cxn modelId="{B1A7A8BE-B856-462C-B8B1-08ADD56A276C}" type="presOf" srcId="{55717AE9-E0DC-452C-873A-CD257E78042E}" destId="{3B8450B5-BB30-450E-BEC5-5C337438E84A}" srcOrd="0" destOrd="0" presId="urn:microsoft.com/office/officeart/2005/8/layout/vList2"/>
    <dgm:cxn modelId="{4FF2E2CE-C5C2-41EF-A74E-9C14FE542A40}" srcId="{61BB748F-D6DE-49B2-B8A7-9FF97076617B}" destId="{04D049FF-1AE8-4341-A9BD-B8A9F3DAFCC4}" srcOrd="6" destOrd="0" parTransId="{52E1E49E-BC77-4D01-A74D-89CC10E5FCEC}" sibTransId="{E681F65B-F1DC-4448-93E5-A3E77A5D7AD6}"/>
    <dgm:cxn modelId="{F08DF64A-97A3-4456-ACD1-6BA0AF50A6B5}" type="presOf" srcId="{666D1DCD-49EB-4F68-B007-33BA55707EF0}" destId="{01C0AD11-678F-425D-80B9-AAA1847BEFE5}" srcOrd="0" destOrd="1" presId="urn:microsoft.com/office/officeart/2005/8/layout/vList2"/>
    <dgm:cxn modelId="{41284559-9866-4C0A-BCFC-00BA717963A0}" type="presParOf" srcId="{3B8450B5-BB30-450E-BEC5-5C337438E84A}" destId="{F233358D-7EE6-4B11-831E-0403EA881485}" srcOrd="0" destOrd="0" presId="urn:microsoft.com/office/officeart/2005/8/layout/vList2"/>
    <dgm:cxn modelId="{053E9915-57BD-4C37-AB98-2974AA161400}" type="presParOf" srcId="{3B8450B5-BB30-450E-BEC5-5C337438E84A}" destId="{034B2767-8BFA-4F23-8473-EF401D5BA85E}" srcOrd="1" destOrd="0" presId="urn:microsoft.com/office/officeart/2005/8/layout/vList2"/>
    <dgm:cxn modelId="{084DD753-B7B5-4EE6-A160-653BA5F60555}" type="presParOf" srcId="{3B8450B5-BB30-450E-BEC5-5C337438E84A}" destId="{AA4BD678-F5A2-4F19-A92E-FF73FE5F3E58}" srcOrd="2" destOrd="0" presId="urn:microsoft.com/office/officeart/2005/8/layout/vList2"/>
    <dgm:cxn modelId="{10C31B57-64E1-41B0-8D1F-DEAA3C6C38D1}" type="presParOf" srcId="{3B8450B5-BB30-450E-BEC5-5C337438E84A}" destId="{01C0AD11-678F-425D-80B9-AAA1847BEFE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2917992" cy="493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38" tIns="45370" rIns="90738" bIns="45370" numCol="1" anchor="t" anchorCtr="0" compatLnSpc="1">
            <a:prstTxWarp prst="textNoShape">
              <a:avLst/>
            </a:prstTxWarp>
          </a:bodyPr>
          <a:lstStyle>
            <a:lvl1pPr>
              <a:defRPr sz="11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7772" y="2"/>
            <a:ext cx="2917991" cy="493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38" tIns="45370" rIns="90738" bIns="4537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5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72446"/>
            <a:ext cx="2917992" cy="493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38" tIns="45370" rIns="90738" bIns="45370" numCol="1" anchor="b" anchorCtr="0" compatLnSpc="1">
            <a:prstTxWarp prst="textNoShape">
              <a:avLst/>
            </a:prstTxWarp>
          </a:bodyPr>
          <a:lstStyle>
            <a:lvl1pPr>
              <a:defRPr sz="11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75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7772" y="9372446"/>
            <a:ext cx="2917991" cy="493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38" tIns="45370" rIns="90738" bIns="45370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ea typeface="新細明體" pitchFamily="18" charset="-120"/>
              </a:defRPr>
            </a:lvl1pPr>
          </a:lstStyle>
          <a:p>
            <a:pPr>
              <a:defRPr/>
            </a:pPr>
            <a:fld id="{C8C0275F-AADA-4F53-85C6-FB79AFA2D88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574799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2917992" cy="493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38" tIns="45370" rIns="90738" bIns="45370" numCol="1" anchor="t" anchorCtr="0" compatLnSpc="1">
            <a:prstTxWarp prst="textNoShape">
              <a:avLst/>
            </a:prstTxWarp>
          </a:bodyPr>
          <a:lstStyle>
            <a:lvl1pPr>
              <a:defRPr sz="11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7772" y="2"/>
            <a:ext cx="2917991" cy="493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38" tIns="45370" rIns="90738" bIns="4537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38188"/>
            <a:ext cx="4933950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8208" y="4686224"/>
            <a:ext cx="4939350" cy="4441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38" tIns="45370" rIns="90738" bIns="453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126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72446"/>
            <a:ext cx="2917992" cy="493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38" tIns="45370" rIns="90738" bIns="45370" numCol="1" anchor="b" anchorCtr="0" compatLnSpc="1">
            <a:prstTxWarp prst="textNoShape">
              <a:avLst/>
            </a:prstTxWarp>
          </a:bodyPr>
          <a:lstStyle>
            <a:lvl1pPr>
              <a:defRPr sz="11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26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7772" y="9372446"/>
            <a:ext cx="2917991" cy="493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38" tIns="45370" rIns="90738" bIns="45370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ea typeface="新細明體" pitchFamily="18" charset="-120"/>
              </a:defRPr>
            </a:lvl1pPr>
          </a:lstStyle>
          <a:p>
            <a:pPr>
              <a:defRPr/>
            </a:pPr>
            <a:fld id="{1C498014-E0A7-4E77-9CA4-0242C233B4F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80710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zh-TW" dirty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5897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7B6E11-834D-40CF-AD54-84C561C5A53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2495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COO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營運長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4764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zh-TW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+mn-cs"/>
              </a:rPr>
              <a:t>臺北、高雄捷運</a:t>
            </a:r>
            <a:endParaRPr kumimoji="1" lang="en-US" altLang="zh-TW" sz="1200" kern="1200" dirty="0" smtClean="0"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  <a:cs typeface="+mn-cs"/>
            </a:endParaRPr>
          </a:p>
          <a:p>
            <a:r>
              <a:rPr kumimoji="1" lang="zh-TW" altLang="zh-TW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+mn-cs"/>
              </a:rPr>
              <a:t>捷運路線全圖、捷運系統票價、捷運車站出口轉乘公車資訊、捷運車站基本資訊</a:t>
            </a:r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+mn-cs"/>
              </a:rPr>
              <a:t>(</a:t>
            </a:r>
            <a:r>
              <a:rPr kumimoji="1" lang="zh-TW" altLang="zh-TW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+mn-cs"/>
              </a:rPr>
              <a:t>含名稱及經緯度</a:t>
            </a:r>
            <a:r>
              <a:rPr kumimoji="1" lang="en-US" altLang="zh-TW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+mn-cs"/>
              </a:rPr>
              <a:t>)</a:t>
            </a:r>
            <a:r>
              <a:rPr kumimoji="1" lang="zh-TW" altLang="zh-TW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  <a:cs typeface="+mn-cs"/>
              </a:rPr>
              <a:t>、通用時刻表、首末班車時間、捷運轉乘車站轉乘步行時間、捷運站間行駛時間、捷運通阻資訊、路線里程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043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3522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8123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PTX</a:t>
            </a:r>
            <a:r>
              <a:rPr lang="zh-TW" altLang="en-US" sz="1200" dirty="0" smtClean="0"/>
              <a:t>平臺整合全國公路、軌道、航空及航運等</a:t>
            </a:r>
            <a:r>
              <a:rPr lang="en-US" altLang="zh-TW" sz="1200" dirty="0" smtClean="0"/>
              <a:t>4</a:t>
            </a:r>
            <a:r>
              <a:rPr lang="zh-TW" altLang="en-US" sz="1200" dirty="0" smtClean="0"/>
              <a:t>大類公共運輸相關動靜態資料，目前資料服務涵蓋：靜態資料如公共運輸路線、站牌</a:t>
            </a:r>
            <a:r>
              <a:rPr lang="en-US" altLang="zh-TW" sz="1200" dirty="0" smtClean="0"/>
              <a:t>/</a:t>
            </a:r>
            <a:r>
              <a:rPr lang="zh-TW" altLang="en-US" sz="1200" dirty="0" smtClean="0"/>
              <a:t>場站、班表、票價、路線線型、里程、業者等，動態資料包含車輛</a:t>
            </a:r>
            <a:r>
              <a:rPr lang="en-US" altLang="zh-TW" sz="1200" dirty="0" smtClean="0"/>
              <a:t>GPS</a:t>
            </a:r>
            <a:r>
              <a:rPr lang="zh-TW" altLang="en-US" sz="1200" dirty="0" smtClean="0"/>
              <a:t>點位、預估到站時間、營運通阻、即時到離站資訊等，另輔助資料如空氣品質、雨量資料、觀光資料等</a:t>
            </a:r>
            <a:endParaRPr lang="en-US" altLang="zh-TW" sz="1200" dirty="0" smtClean="0"/>
          </a:p>
        </p:txBody>
      </p:sp>
    </p:spTree>
    <p:extLst>
      <p:ext uri="{BB962C8B-B14F-4D97-AF65-F5344CB8AC3E}">
        <p14:creationId xmlns:p14="http://schemas.microsoft.com/office/powerpoint/2010/main" val="1040597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2292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98014-E0A7-4E77-9CA4-0242C233B4F1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38387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00113" y="738188"/>
            <a:ext cx="4937125" cy="370205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新北、雙北雲的站位服務二項上架</a:t>
            </a:r>
            <a:endParaRPr lang="en-US" altLang="zh-TW" dirty="0"/>
          </a:p>
          <a:p>
            <a:r>
              <a:rPr lang="en-US" altLang="zh-TW" dirty="0"/>
              <a:t>V2</a:t>
            </a:r>
            <a:r>
              <a:rPr lang="zh-TW" altLang="en-US" dirty="0"/>
              <a:t>版上架構</a:t>
            </a:r>
          </a:p>
        </p:txBody>
      </p:sp>
    </p:spTree>
    <p:extLst>
      <p:ext uri="{BB962C8B-B14F-4D97-AF65-F5344CB8AC3E}">
        <p14:creationId xmlns:p14="http://schemas.microsoft.com/office/powerpoint/2010/main" val="913394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980808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End User</a:t>
            </a:r>
          </a:p>
          <a:p>
            <a:r>
              <a:rPr lang="zh-TW" altLang="en-US" dirty="0" smtClean="0"/>
              <a:t>競賽成果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498014-E0A7-4E77-9CA4-0242C233B4F1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41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425631" cy="647973"/>
          </a:xfrm>
          <a:prstGeom prst="rect">
            <a:avLst/>
          </a:prstGeom>
          <a:effectLst>
            <a:outerShdw blurRad="50800" dist="38100" dir="5400000" algn="ctr" rotWithShape="0">
              <a:schemeClr val="bg1">
                <a:lumMod val="95000"/>
              </a:schemeClr>
            </a:outerShdw>
          </a:effectLst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313" y="1340768"/>
            <a:ext cx="8424862" cy="4967957"/>
          </a:xfrm>
        </p:spPr>
        <p:txBody>
          <a:bodyPr/>
          <a:lstStyle>
            <a:lvl1pPr marL="342900" indent="-3429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n"/>
              <a:defRPr/>
            </a:lvl1pPr>
            <a:lvl2pPr marL="7429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  <a:defRPr/>
            </a:lvl2pPr>
            <a:lvl3pPr marL="1143000" indent="-2286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u"/>
              <a:defRPr/>
            </a:lvl3pPr>
            <a:lvl4pPr marL="1600200" indent="-2286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defRPr/>
            </a:lvl4pPr>
            <a:lvl5pPr marL="2057400" indent="-2286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l"/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  <p:grpSp>
        <p:nvGrpSpPr>
          <p:cNvPr id="8" name="群組 7"/>
          <p:cNvGrpSpPr/>
          <p:nvPr userDrawn="1"/>
        </p:nvGrpSpPr>
        <p:grpSpPr>
          <a:xfrm>
            <a:off x="7524328" y="6439207"/>
            <a:ext cx="1368152" cy="308792"/>
            <a:chOff x="7524328" y="6439207"/>
            <a:chExt cx="1368152" cy="308792"/>
          </a:xfrm>
        </p:grpSpPr>
        <p:pic>
          <p:nvPicPr>
            <p:cNvPr id="9" name="圖片 8" descr="資拓宏宇企業識別(彩色+橫排+全名+繁中+英文).png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4328" y="6459073"/>
              <a:ext cx="504056" cy="288926"/>
            </a:xfrm>
            <a:prstGeom prst="rect">
              <a:avLst/>
            </a:prstGeom>
          </p:spPr>
        </p:pic>
        <p:pic>
          <p:nvPicPr>
            <p:cNvPr id="10" name="Picture 3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076"/>
            <a:stretch/>
          </p:blipFill>
          <p:spPr bwMode="auto">
            <a:xfrm>
              <a:off x="8576065" y="6439207"/>
              <a:ext cx="316415" cy="308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 descr="H:\02-專案計畫\D151303_交通部公共運輸整合資訊流通服務平臺建置計畫\00-專案管理\創代科技_logo.jp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2400" y="6458529"/>
              <a:ext cx="289470" cy="289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88150" y="-117475"/>
            <a:ext cx="2105025" cy="6426200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8313" y="-117475"/>
            <a:ext cx="6167437" cy="64262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082414-BFDF-489E-8B81-337B664A2E6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419" y="6410372"/>
            <a:ext cx="269354" cy="35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7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2420888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3789041"/>
            <a:ext cx="7772400" cy="1091491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7FDCB8-9C6F-4F18-B4CC-64F53A2E199B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grpSp>
        <p:nvGrpSpPr>
          <p:cNvPr id="9" name="群組 8"/>
          <p:cNvGrpSpPr/>
          <p:nvPr userDrawn="1"/>
        </p:nvGrpSpPr>
        <p:grpSpPr>
          <a:xfrm>
            <a:off x="7524328" y="6439207"/>
            <a:ext cx="1368152" cy="308792"/>
            <a:chOff x="7524328" y="6439207"/>
            <a:chExt cx="1368152" cy="308792"/>
          </a:xfrm>
        </p:grpSpPr>
        <p:pic>
          <p:nvPicPr>
            <p:cNvPr id="10" name="圖片 9" descr="資拓宏宇企業識別(彩色+橫排+全名+繁中+英文).png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4328" y="6459073"/>
              <a:ext cx="504056" cy="288926"/>
            </a:xfrm>
            <a:prstGeom prst="rect">
              <a:avLst/>
            </a:prstGeom>
          </p:spPr>
        </p:pic>
        <p:pic>
          <p:nvPicPr>
            <p:cNvPr id="11" name="Picture 3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076"/>
            <a:stretch/>
          </p:blipFill>
          <p:spPr bwMode="auto">
            <a:xfrm>
              <a:off x="8576065" y="6439207"/>
              <a:ext cx="316415" cy="308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 descr="H:\02-專案計畫\D151303_交通部公共運輸整合資訊流通服務平臺建置計畫\00-專案管理\創代科技_logo.jp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2400" y="6458529"/>
              <a:ext cx="289470" cy="289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4283968" y="6366814"/>
            <a:ext cx="573087" cy="457200"/>
          </a:xfrm>
        </p:spPr>
        <p:txBody>
          <a:bodyPr/>
          <a:lstStyle/>
          <a:p>
            <a:pPr>
              <a:defRPr/>
            </a:pPr>
            <a:fld id="{4170E528-0D5E-4E55-9B88-3FB910DD27D4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548779"/>
            <a:ext cx="8425631" cy="647973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908050"/>
            <a:ext cx="4135437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56150" y="908050"/>
            <a:ext cx="413702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A5E8F-416D-4149-A9E5-713CA05C964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373376-B690-48DA-A6CC-B9C1536E4A9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C0D3B9-00DF-4D4A-8D67-B0A7EDEE8E1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425631" cy="647973"/>
          </a:xfrm>
          <a:prstGeom prst="rect">
            <a:avLst/>
          </a:prstGeom>
          <a:effectLst>
            <a:outerShdw blurRad="50800" dist="38100" dir="5400000" algn="ctr" rotWithShape="0">
              <a:schemeClr val="bg1">
                <a:lumMod val="95000"/>
              </a:schemeClr>
            </a:outerShdw>
          </a:effectLst>
        </p:spPr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A4AC1B-9444-49D9-A041-517902DF51F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940E85-875D-4404-ABAD-ACC7572E603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548779"/>
            <a:ext cx="8425631" cy="647973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183138-89EE-486B-B293-73DC9E5C603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340768"/>
            <a:ext cx="8424862" cy="4967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 </a:t>
            </a:r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 第二層</a:t>
            </a:r>
          </a:p>
          <a:p>
            <a:pPr lvl="2"/>
            <a:r>
              <a:rPr lang="zh-TW" altLang="en-US" dirty="0"/>
              <a:t> 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83968" y="6366814"/>
            <a:ext cx="5730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+mj-lt"/>
                <a:ea typeface="新細明體" pitchFamily="18" charset="-120"/>
              </a:defRPr>
            </a:lvl1pPr>
          </a:lstStyle>
          <a:p>
            <a:pPr>
              <a:defRPr/>
            </a:pPr>
            <a:fld id="{4170E528-0D5E-4E55-9B88-3FB910DD27D4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6" name="標題 1"/>
          <p:cNvSpPr txBox="1">
            <a:spLocks/>
          </p:cNvSpPr>
          <p:nvPr userDrawn="1"/>
        </p:nvSpPr>
        <p:spPr>
          <a:xfrm>
            <a:off x="467544" y="260648"/>
            <a:ext cx="8425631" cy="647973"/>
          </a:xfrm>
          <a:prstGeom prst="rect">
            <a:avLst/>
          </a:prstGeom>
          <a:effectLst>
            <a:outerShdw blurRad="50800" dist="38100" dir="5400000" algn="ctr" rotWithShape="0">
              <a:schemeClr val="bg1">
                <a:lumMod val="95000"/>
              </a:schemeClr>
            </a:outerShdw>
          </a:effec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24A15"/>
                </a:solidFill>
                <a:latin typeface="華康中圓體(P)" pitchFamily="34" charset="-120"/>
                <a:ea typeface="華康中圓體(P)" pitchFamily="34" charset="-12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24A15"/>
                </a:solidFill>
                <a:latin typeface="華康中圓體(P)" pitchFamily="34" charset="-120"/>
                <a:ea typeface="華康中圓體(P)" pitchFamily="34" charset="-12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24A15"/>
                </a:solidFill>
                <a:latin typeface="華康中圓體(P)" pitchFamily="34" charset="-120"/>
                <a:ea typeface="華康中圓體(P)" pitchFamily="34" charset="-12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24A15"/>
                </a:solidFill>
                <a:latin typeface="華康中圓體(P)" pitchFamily="34" charset="-120"/>
                <a:ea typeface="華康中圓體(P)" pitchFamily="34" charset="-12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24A15"/>
                </a:solidFill>
                <a:latin typeface="Arial" charset="0"/>
                <a:ea typeface="MS Gothic" pitchFamily="49" charset="-128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24A15"/>
                </a:solidFill>
                <a:latin typeface="Arial" charset="0"/>
                <a:ea typeface="MS Gothic" pitchFamily="49" charset="-128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24A15"/>
                </a:solidFill>
                <a:latin typeface="Arial" charset="0"/>
                <a:ea typeface="MS Gothic" pitchFamily="49" charset="-128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24A15"/>
                </a:solidFill>
                <a:latin typeface="Arial" charset="0"/>
                <a:ea typeface="MS Gothic" pitchFamily="49" charset="-128"/>
              </a:defRPr>
            </a:lvl9pPr>
          </a:lstStyle>
          <a:p>
            <a:r>
              <a:rPr lang="zh-TW" altLang="en-US" kern="0"/>
              <a:t>按一下以編輯母片標題樣式</a:t>
            </a:r>
            <a:endParaRPr lang="zh-TW" altLang="en-US" kern="0" dirty="0"/>
          </a:p>
        </p:txBody>
      </p:sp>
      <p:grpSp>
        <p:nvGrpSpPr>
          <p:cNvPr id="9" name="群組 8"/>
          <p:cNvGrpSpPr/>
          <p:nvPr userDrawn="1"/>
        </p:nvGrpSpPr>
        <p:grpSpPr>
          <a:xfrm>
            <a:off x="7524328" y="6439207"/>
            <a:ext cx="1368152" cy="308792"/>
            <a:chOff x="7524328" y="6439207"/>
            <a:chExt cx="1368152" cy="308792"/>
          </a:xfrm>
        </p:grpSpPr>
        <p:pic>
          <p:nvPicPr>
            <p:cNvPr id="10" name="圖片 9" descr="資拓宏宇企業識別(彩色+橫排+全名+繁中+英文).png"/>
            <p:cNvPicPr>
              <a:picLocks noChangeAspect="1"/>
            </p:cNvPicPr>
            <p:nvPr userDrawn="1"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4328" y="6459073"/>
              <a:ext cx="504056" cy="288926"/>
            </a:xfrm>
            <a:prstGeom prst="rect">
              <a:avLst/>
            </a:prstGeom>
          </p:spPr>
        </p:pic>
        <p:pic>
          <p:nvPicPr>
            <p:cNvPr id="11" name="Picture 3"/>
            <p:cNvPicPr>
              <a:picLocks noChangeAspect="1" noChangeArrowheads="1"/>
            </p:cNvPicPr>
            <p:nvPr userDrawn="1"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076"/>
            <a:stretch/>
          </p:blipFill>
          <p:spPr bwMode="auto">
            <a:xfrm>
              <a:off x="8576065" y="6439207"/>
              <a:ext cx="316415" cy="308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 descr="H:\02-專案計畫\D151303_交通部公共運輸整合資訊流通服務平臺建置計畫\00-專案管理\創代科技_logo.jp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2400" y="6458529"/>
              <a:ext cx="289470" cy="289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60" r:id="rId3"/>
    <p:sldLayoutId id="2147483657" r:id="rId4"/>
    <p:sldLayoutId id="2147483656" r:id="rId5"/>
    <p:sldLayoutId id="2147483655" r:id="rId6"/>
    <p:sldLayoutId id="2147483653" r:id="rId7"/>
    <p:sldLayoutId id="2147483652" r:id="rId8"/>
    <p:sldLayoutId id="2147483651" r:id="rId9"/>
    <p:sldLayoutId id="2147483650" r:id="rId10"/>
    <p:sldLayoutId id="214748367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accent1">
              <a:lumMod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華康中圓體(P)" pitchFamily="34" charset="-120"/>
          <a:ea typeface="華康中圓體(P)" pitchFamily="34" charset="-120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124A15"/>
          </a:solidFill>
          <a:latin typeface="華康中圓體(P)" pitchFamily="34" charset="-120"/>
          <a:ea typeface="華康中圓體(P)" pitchFamily="34" charset="-12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124A15"/>
          </a:solidFill>
          <a:latin typeface="華康中圓體(P)" pitchFamily="34" charset="-120"/>
          <a:ea typeface="華康中圓體(P)" pitchFamily="34" charset="-12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124A15"/>
          </a:solidFill>
          <a:latin typeface="華康中圓體(P)" pitchFamily="34" charset="-120"/>
          <a:ea typeface="華康中圓體(P)" pitchFamily="34" charset="-12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kumimoji="1" sz="3600">
          <a:solidFill>
            <a:srgbClr val="124A15"/>
          </a:solidFill>
          <a:latin typeface="華康中圓體(P)" pitchFamily="34" charset="-120"/>
          <a:ea typeface="華康中圓體(P)" pitchFamily="34" charset="-120"/>
        </a:defRPr>
      </a:lvl5pPr>
      <a:lvl6pPr marL="457200" algn="r" rtl="0" fontAlgn="base">
        <a:spcBef>
          <a:spcPct val="0"/>
        </a:spcBef>
        <a:spcAft>
          <a:spcPct val="0"/>
        </a:spcAft>
        <a:defRPr kumimoji="1" sz="3600">
          <a:solidFill>
            <a:srgbClr val="124A15"/>
          </a:solidFill>
          <a:latin typeface="Arial" charset="0"/>
          <a:ea typeface="MS Gothic" pitchFamily="49" charset="-128"/>
        </a:defRPr>
      </a:lvl6pPr>
      <a:lvl7pPr marL="914400" algn="r" rtl="0" fontAlgn="base">
        <a:spcBef>
          <a:spcPct val="0"/>
        </a:spcBef>
        <a:spcAft>
          <a:spcPct val="0"/>
        </a:spcAft>
        <a:defRPr kumimoji="1" sz="3600">
          <a:solidFill>
            <a:srgbClr val="124A15"/>
          </a:solidFill>
          <a:latin typeface="Arial" charset="0"/>
          <a:ea typeface="MS Gothic" pitchFamily="49" charset="-128"/>
        </a:defRPr>
      </a:lvl7pPr>
      <a:lvl8pPr marL="1371600" algn="r" rtl="0" fontAlgn="base">
        <a:spcBef>
          <a:spcPct val="0"/>
        </a:spcBef>
        <a:spcAft>
          <a:spcPct val="0"/>
        </a:spcAft>
        <a:defRPr kumimoji="1" sz="3600">
          <a:solidFill>
            <a:srgbClr val="124A15"/>
          </a:solidFill>
          <a:latin typeface="Arial" charset="0"/>
          <a:ea typeface="MS Gothic" pitchFamily="49" charset="-128"/>
        </a:defRPr>
      </a:lvl8pPr>
      <a:lvl9pPr marL="1828800" algn="r" rtl="0" fontAlgn="base">
        <a:spcBef>
          <a:spcPct val="0"/>
        </a:spcBef>
        <a:spcAft>
          <a:spcPct val="0"/>
        </a:spcAft>
        <a:defRPr kumimoji="1" sz="3600">
          <a:solidFill>
            <a:srgbClr val="124A15"/>
          </a:solidFill>
          <a:latin typeface="Arial" charset="0"/>
          <a:ea typeface="MS Gothic" pitchFamily="49" charset="-128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n"/>
        <a:defRPr kumimoji="1" sz="28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l"/>
        <a:defRPr kumimoji="1" sz="24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u"/>
        <a:defRPr kumimoji="1" sz="20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Wingdings" pitchFamily="2" charset="2"/>
        <a:buChar char="p"/>
        <a:defRPr kumimoji="1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u"/>
        <a:defRPr kumimoji="1">
          <a:solidFill>
            <a:srgbClr val="292929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u"/>
        <a:defRPr kumimoji="1">
          <a:solidFill>
            <a:srgbClr val="292929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u"/>
        <a:defRPr kumimoji="1">
          <a:solidFill>
            <a:srgbClr val="292929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u"/>
        <a:defRPr kumimoji="1">
          <a:solidFill>
            <a:srgbClr val="292929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ptx.transportdata.tw/" TargetMode="External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13" Type="http://schemas.openxmlformats.org/officeDocument/2006/relationships/image" Target="../media/image99.jpeg"/><Relationship Id="rId18" Type="http://schemas.openxmlformats.org/officeDocument/2006/relationships/image" Target="../media/image104.jpeg"/><Relationship Id="rId3" Type="http://schemas.openxmlformats.org/officeDocument/2006/relationships/image" Target="../media/image89.jpeg"/><Relationship Id="rId7" Type="http://schemas.openxmlformats.org/officeDocument/2006/relationships/image" Target="../media/image93.jpeg"/><Relationship Id="rId12" Type="http://schemas.openxmlformats.org/officeDocument/2006/relationships/image" Target="../media/image98.jpeg"/><Relationship Id="rId17" Type="http://schemas.openxmlformats.org/officeDocument/2006/relationships/image" Target="../media/image103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0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jpeg"/><Relationship Id="rId11" Type="http://schemas.openxmlformats.org/officeDocument/2006/relationships/image" Target="../media/image97.jpeg"/><Relationship Id="rId5" Type="http://schemas.openxmlformats.org/officeDocument/2006/relationships/image" Target="../media/image91.jpeg"/><Relationship Id="rId15" Type="http://schemas.openxmlformats.org/officeDocument/2006/relationships/image" Target="../media/image101.jpeg"/><Relationship Id="rId10" Type="http://schemas.openxmlformats.org/officeDocument/2006/relationships/image" Target="../media/image96.jpeg"/><Relationship Id="rId4" Type="http://schemas.openxmlformats.org/officeDocument/2006/relationships/image" Target="../media/image90.jpeg"/><Relationship Id="rId9" Type="http://schemas.openxmlformats.org/officeDocument/2006/relationships/image" Target="../media/image95.jpeg"/><Relationship Id="rId14" Type="http://schemas.openxmlformats.org/officeDocument/2006/relationships/image" Target="../media/image10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0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7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6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jpe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29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gif"/><Relationship Id="rId24" Type="http://schemas.openxmlformats.org/officeDocument/2006/relationships/image" Target="../media/image52.png"/><Relationship Id="rId5" Type="http://schemas.openxmlformats.org/officeDocument/2006/relationships/image" Target="../media/image33.jpeg"/><Relationship Id="rId15" Type="http://schemas.openxmlformats.org/officeDocument/2006/relationships/image" Target="../media/image43.gif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10" Type="http://schemas.openxmlformats.org/officeDocument/2006/relationships/image" Target="../media/image38.jpeg"/><Relationship Id="rId19" Type="http://schemas.openxmlformats.org/officeDocument/2006/relationships/image" Target="../media/image47.png"/><Relationship Id="rId31" Type="http://schemas.openxmlformats.org/officeDocument/2006/relationships/image" Target="../media/image59.gif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hyperlink" Target="http://www.google.com.tw/url?sa=i&amp;rct=j&amp;q=&amp;esrc=s&amp;source=images&amp;cd=&amp;cad=rja&amp;uact=8&amp;ved=0ahUKEwinmfqb8KrKAhWk2qYKHejiBGYQjRwIBw&amp;url=http://www.slccfa.org/2015/07/6237-altova-xml-spy-tool-html/&amp;psig=AFQjCNGshV4GPpv4WeMsBhdi7beBd29wXg&amp;ust=145291494088365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資拓宏宇企業識別(彩色+橫排+全名+繁中+英文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625" y="6381328"/>
            <a:ext cx="2492691" cy="366671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4584597" y="1700808"/>
            <a:ext cx="4320481" cy="504056"/>
          </a:xfrm>
          <a:prstGeom prst="round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公共運輸整合資訊流通服務平臺介紹</a:t>
            </a:r>
            <a:endParaRPr kumimoji="0" lang="zh-TW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771800" y="5765194"/>
            <a:ext cx="3625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中華民國</a:t>
            </a:r>
            <a:r>
              <a:rPr kumimoji="0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105</a:t>
            </a: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kumimoji="0" lang="en-US" altLang="zh-TW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08</a:t>
            </a:r>
            <a:r>
              <a:rPr kumimoji="0" lang="zh-TW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kumimoji="0" lang="zh-TW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348" y="6388013"/>
            <a:ext cx="2448272" cy="30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375" y="6430353"/>
            <a:ext cx="1913097" cy="268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52" y="6309320"/>
            <a:ext cx="366671" cy="36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9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376" y="1564783"/>
            <a:ext cx="3195979" cy="312084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標準化</a:t>
            </a:r>
            <a:r>
              <a:rPr lang="zh-TW" altLang="en-US" dirty="0" smtClean="0"/>
              <a:t>格式</a:t>
            </a:r>
            <a:r>
              <a:rPr lang="en-US" altLang="zh-TW" dirty="0" smtClean="0"/>
              <a:t>(2/3)-PTX APIs</a:t>
            </a:r>
            <a:endParaRPr lang="zh-TW" altLang="en-US" dirty="0"/>
          </a:p>
        </p:txBody>
      </p:sp>
      <p:sp>
        <p:nvSpPr>
          <p:cNvPr id="32" name="投影片編號版面配置區 3"/>
          <p:cNvSpPr txBox="1">
            <a:spLocks/>
          </p:cNvSpPr>
          <p:nvPr/>
        </p:nvSpPr>
        <p:spPr bwMode="auto">
          <a:xfrm>
            <a:off x="4285456" y="6400800"/>
            <a:ext cx="5730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+mj-lt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9pPr>
          </a:lstStyle>
          <a:p>
            <a:pPr>
              <a:defRPr/>
            </a:pPr>
            <a:fld id="{03B251DF-C890-419C-8B3F-F81E59E0BAC2}" type="slidenum">
              <a:rPr lang="en-US" altLang="zh-TW" smtClean="0"/>
              <a:pPr>
                <a:defRPr/>
              </a:pPr>
              <a:t>10</a:t>
            </a:fld>
            <a:endParaRPr lang="en-US" altLang="zh-TW" dirty="0"/>
          </a:p>
        </p:txBody>
      </p:sp>
      <p:sp>
        <p:nvSpPr>
          <p:cNvPr id="35" name="矩形 34"/>
          <p:cNvSpPr/>
          <p:nvPr/>
        </p:nvSpPr>
        <p:spPr>
          <a:xfrm>
            <a:off x="317686" y="1527427"/>
            <a:ext cx="519041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TW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供應全國尺度、跨運具動靜態公共運輸旅運資料服務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API</a:t>
            </a:r>
            <a:r>
              <a:rPr lang="zh-TW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，供應</a:t>
            </a:r>
            <a:r>
              <a:rPr lang="zh-TW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介面採用全球性</a:t>
            </a:r>
            <a:r>
              <a:rPr lang="en-US" altLang="zh-TW" sz="1800" dirty="0">
                <a:solidFill>
                  <a:schemeClr val="accent2"/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OData</a:t>
            </a:r>
            <a:r>
              <a:rPr lang="zh-TW" altLang="en-US" sz="1800" dirty="0">
                <a:solidFill>
                  <a:schemeClr val="accent2"/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網頁開放式資料</a:t>
            </a:r>
            <a:r>
              <a:rPr lang="zh-TW" altLang="en-US" sz="1800" dirty="0" smtClean="0">
                <a:solidFill>
                  <a:schemeClr val="accent2"/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協定為標準介面，</a:t>
            </a:r>
            <a:r>
              <a:rPr lang="zh-TW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達</a:t>
            </a:r>
            <a:r>
              <a:rPr lang="en-US" altLang="zh-TW" sz="1800" dirty="0" err="1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OpenData</a:t>
            </a:r>
            <a:r>
              <a:rPr lang="zh-TW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四星級</a:t>
            </a:r>
            <a:r>
              <a:rPr lang="zh-TW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水準。</a:t>
            </a:r>
            <a:endParaRPr lang="en-US" altLang="zh-TW" sz="18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endParaRPr lang="en-US" altLang="zh-TW" sz="1800" dirty="0" smtClean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endParaRPr lang="en-US" altLang="zh-TW" sz="18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endParaRPr lang="en-US" altLang="zh-TW" sz="1800" dirty="0" smtClean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endParaRPr lang="en-US" altLang="zh-TW" sz="1800" dirty="0" smtClean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TW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本年度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(105</a:t>
            </a:r>
            <a:r>
              <a:rPr lang="zh-TW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年</a:t>
            </a:r>
            <a:r>
              <a:rPr lang="en-US" altLang="zh-TW" sz="18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優先完成公路、軌道、航空及其他旅運資料</a:t>
            </a:r>
            <a:r>
              <a:rPr lang="zh-TW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服務，第二版</a:t>
            </a:r>
            <a:r>
              <a:rPr lang="en-US" altLang="zh-TW" sz="1800" dirty="0" smtClean="0">
                <a:ea typeface="微軟正黑體" panose="020B0604030504040204" pitchFamily="34" charset="-120"/>
                <a:cs typeface="Times New Roman" panose="02020603050405020304" pitchFamily="18" charset="0"/>
              </a:rPr>
              <a:t>API</a:t>
            </a:r>
            <a:r>
              <a:rPr lang="zh-HK" altLang="zh-TW" sz="1800" dirty="0" smtClean="0">
                <a:ea typeface="微軟正黑體" panose="020B0604030504040204" pitchFamily="34" charset="-120"/>
                <a:cs typeface="Times New Roman" panose="02020603050405020304" pitchFamily="18" charset="0"/>
              </a:rPr>
              <a:t>分類</a:t>
            </a:r>
            <a:r>
              <a:rPr lang="zh-HK" altLang="zh-TW" sz="1800" dirty="0">
                <a:ea typeface="微軟正黑體" panose="020B0604030504040204" pitchFamily="34" charset="-120"/>
                <a:cs typeface="Times New Roman" panose="02020603050405020304" pitchFamily="18" charset="0"/>
              </a:rPr>
              <a:t>架構調整為</a:t>
            </a:r>
            <a:r>
              <a:rPr lang="zh-TW" altLang="zh-TW" sz="1800" dirty="0" smtClean="0">
                <a:ea typeface="微軟正黑體" panose="020B0604030504040204" pitchFamily="34" charset="-120"/>
                <a:cs typeface="Times New Roman" panose="02020603050405020304" pitchFamily="18" charset="0"/>
              </a:rPr>
              <a:t>：</a:t>
            </a:r>
            <a:endParaRPr lang="en-US" altLang="zh-TW" sz="1600" dirty="0">
              <a:solidFill>
                <a:schemeClr val="tx1">
                  <a:lumMod val="75000"/>
                  <a:lumOff val="25000"/>
                </a:schemeClr>
              </a:solidFill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2912894" y="2636912"/>
            <a:ext cx="2349258" cy="1227465"/>
            <a:chOff x="2222741" y="5188316"/>
            <a:chExt cx="2349258" cy="1227465"/>
          </a:xfrm>
        </p:grpSpPr>
        <p:pic>
          <p:nvPicPr>
            <p:cNvPr id="33" name="Picture 2" descr="5-star steps by exampl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2741" y="5326250"/>
              <a:ext cx="2349258" cy="1089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向右箭號 33"/>
            <p:cNvSpPr/>
            <p:nvPr/>
          </p:nvSpPr>
          <p:spPr>
            <a:xfrm rot="5400000">
              <a:off x="3727850" y="5168370"/>
              <a:ext cx="248140" cy="288032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5" name="圖片 14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1" b="1"/>
          <a:stretch/>
        </p:blipFill>
        <p:spPr>
          <a:xfrm>
            <a:off x="5639376" y="4903912"/>
            <a:ext cx="3195979" cy="1698263"/>
          </a:xfrm>
          <a:prstGeom prst="rect">
            <a:avLst/>
          </a:prstGeom>
        </p:spPr>
      </p:pic>
      <p:sp>
        <p:nvSpPr>
          <p:cNvPr id="6" name="矩形圖說文字 5"/>
          <p:cNvSpPr/>
          <p:nvPr/>
        </p:nvSpPr>
        <p:spPr>
          <a:xfrm>
            <a:off x="6635923" y="4275363"/>
            <a:ext cx="2328565" cy="593797"/>
          </a:xfrm>
          <a:prstGeom prst="wedgeRectCallout">
            <a:avLst>
              <a:gd name="adj1" fmla="val -60420"/>
              <a:gd name="adj2" fmla="val -13528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服務介面標準化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開發加值更容易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9552" y="4876242"/>
            <a:ext cx="2769015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1600" dirty="0" err="1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AirApi</a:t>
            </a:r>
            <a:r>
              <a:rPr lang="zh-TW" altLang="zh-TW" sz="1600" dirty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（航空</a:t>
            </a:r>
            <a:r>
              <a:rPr lang="zh-TW" altLang="zh-TW" sz="1600" dirty="0" smtClean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）</a:t>
            </a:r>
            <a:endParaRPr lang="en-US" altLang="zh-TW" sz="1600" dirty="0" smtClean="0">
              <a:solidFill>
                <a:schemeClr val="accent1">
                  <a:lumMod val="75000"/>
                </a:schemeClr>
              </a:solidFill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1600" dirty="0" err="1" smtClean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CityBusApi</a:t>
            </a:r>
            <a:r>
              <a:rPr lang="zh-TW" altLang="zh-TW" sz="1600" dirty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（市區公車</a:t>
            </a:r>
            <a:r>
              <a:rPr lang="zh-TW" altLang="zh-TW" sz="1600" dirty="0" smtClean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）</a:t>
            </a:r>
            <a:endParaRPr lang="en-US" altLang="zh-TW" sz="1600" dirty="0" smtClean="0">
              <a:solidFill>
                <a:schemeClr val="accent1">
                  <a:lumMod val="75000"/>
                </a:schemeClr>
              </a:solidFill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1600" dirty="0" err="1" smtClean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InterCityBusApi</a:t>
            </a:r>
            <a:r>
              <a:rPr lang="zh-TW" altLang="zh-TW" sz="1600" dirty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（國道客運</a:t>
            </a:r>
            <a:r>
              <a:rPr lang="zh-TW" altLang="zh-TW" sz="1600" dirty="0" smtClean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）</a:t>
            </a:r>
            <a:endParaRPr lang="en-US" altLang="zh-TW" sz="1600" dirty="0" smtClean="0">
              <a:solidFill>
                <a:schemeClr val="accent1">
                  <a:lumMod val="75000"/>
                </a:schemeClr>
              </a:solidFill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1600" dirty="0" err="1" smtClean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THSRApi</a:t>
            </a:r>
            <a:r>
              <a:rPr lang="zh-TW" altLang="zh-TW" sz="1600" dirty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（高鐵</a:t>
            </a:r>
            <a:r>
              <a:rPr lang="zh-TW" altLang="zh-TW" sz="1600" dirty="0" smtClean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）</a:t>
            </a:r>
            <a:endParaRPr lang="en-US" altLang="zh-TW" sz="1600" dirty="0" smtClean="0">
              <a:solidFill>
                <a:schemeClr val="accent1">
                  <a:lumMod val="75000"/>
                </a:schemeClr>
              </a:solidFill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1600" dirty="0" err="1" smtClean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TRAApi</a:t>
            </a:r>
            <a:r>
              <a:rPr lang="zh-TW" altLang="zh-TW" sz="1600" dirty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（臺鐵</a:t>
            </a:r>
            <a:r>
              <a:rPr lang="zh-TW" altLang="zh-TW" sz="1600" dirty="0" smtClean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）</a:t>
            </a:r>
            <a:endParaRPr lang="en-US" altLang="zh-TW" sz="1600" dirty="0" smtClean="0">
              <a:solidFill>
                <a:schemeClr val="accent1">
                  <a:lumMod val="75000"/>
                </a:schemeClr>
              </a:solidFill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1600" dirty="0" err="1" smtClean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PSIInfoApi</a:t>
            </a:r>
            <a:r>
              <a:rPr lang="zh-TW" altLang="zh-TW" sz="1600" dirty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（空氣品質</a:t>
            </a:r>
            <a:r>
              <a:rPr lang="zh-TW" altLang="zh-TW" sz="1600" dirty="0" smtClean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）</a:t>
            </a:r>
            <a:endParaRPr lang="en-US" altLang="zh-TW" sz="1600" dirty="0" smtClean="0">
              <a:solidFill>
                <a:schemeClr val="accent1">
                  <a:lumMod val="75000"/>
                </a:schemeClr>
              </a:solidFill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85558" y="4876242"/>
            <a:ext cx="24945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1600" dirty="0" err="1" smtClean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RainInfoApi</a:t>
            </a:r>
            <a:r>
              <a:rPr lang="zh-TW" altLang="zh-TW" sz="1600" dirty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（降雨預報</a:t>
            </a:r>
            <a:r>
              <a:rPr lang="zh-TW" altLang="zh-TW" sz="1600" dirty="0" smtClean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）</a:t>
            </a:r>
            <a:endParaRPr lang="en-US" altLang="zh-TW" sz="1600" dirty="0" smtClean="0">
              <a:solidFill>
                <a:schemeClr val="accent1">
                  <a:lumMod val="75000"/>
                </a:schemeClr>
              </a:solidFill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1600" dirty="0" err="1" smtClean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TaiwanTripBusApi</a:t>
            </a:r>
            <a:r>
              <a:rPr lang="zh-TW" altLang="zh-TW" sz="1600" dirty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（臺灣好行觀光巴士</a:t>
            </a:r>
            <a:r>
              <a:rPr lang="zh-TW" altLang="zh-TW" sz="1600" dirty="0" smtClean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）</a:t>
            </a:r>
            <a:endParaRPr lang="en-US" altLang="zh-TW" sz="1600" dirty="0" smtClean="0">
              <a:solidFill>
                <a:schemeClr val="accent1">
                  <a:lumMod val="75000"/>
                </a:schemeClr>
              </a:solidFill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1600" dirty="0" err="1" smtClean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TourismApi</a:t>
            </a:r>
            <a:r>
              <a:rPr lang="zh-TW" altLang="zh-TW" sz="1600" dirty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（觀光</a:t>
            </a:r>
            <a:r>
              <a:rPr lang="zh-TW" altLang="zh-TW" sz="1600" dirty="0" smtClean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）</a:t>
            </a:r>
            <a:endParaRPr lang="en-US" altLang="zh-TW" sz="1600" dirty="0" smtClean="0">
              <a:solidFill>
                <a:schemeClr val="accent1">
                  <a:lumMod val="75000"/>
                </a:schemeClr>
              </a:solidFill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TW" sz="1600" dirty="0" err="1" smtClean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BasicApi</a:t>
            </a:r>
            <a:r>
              <a:rPr lang="zh-TW" altLang="zh-TW" sz="1600" dirty="0">
                <a:solidFill>
                  <a:schemeClr val="accent1">
                    <a:lumMod val="75000"/>
                  </a:schemeClr>
                </a:solidFill>
                <a:ea typeface="微軟正黑體" panose="020B0604030504040204" pitchFamily="34" charset="-120"/>
                <a:cs typeface="Times New Roman" panose="02020603050405020304" pitchFamily="18" charset="0"/>
              </a:rPr>
              <a:t>（基礎資料）</a:t>
            </a:r>
            <a:endParaRPr lang="en-US" altLang="zh-TW" sz="1800" dirty="0">
              <a:solidFill>
                <a:schemeClr val="accent1">
                  <a:lumMod val="75000"/>
                </a:schemeClr>
              </a:solidFill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73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PTX</a:t>
            </a:r>
            <a:r>
              <a:rPr lang="zh-TW" altLang="en-US" dirty="0"/>
              <a:t>目前供應標準資料</a:t>
            </a:r>
            <a:r>
              <a:rPr lang="zh-TW" altLang="en-US" dirty="0" smtClean="0"/>
              <a:t>服務</a:t>
            </a:r>
            <a:r>
              <a:rPr lang="zh-TW" altLang="en-US" dirty="0"/>
              <a:t>達</a:t>
            </a:r>
            <a:r>
              <a:rPr lang="en-US" altLang="zh-TW" dirty="0" smtClean="0">
                <a:solidFill>
                  <a:srgbClr val="FF0000"/>
                </a:solidFill>
              </a:rPr>
              <a:t>181</a:t>
            </a:r>
            <a:r>
              <a:rPr lang="zh-TW" altLang="en-US" dirty="0" smtClean="0"/>
              <a:t>個</a:t>
            </a:r>
            <a:r>
              <a:rPr lang="zh-TW" altLang="en-US" dirty="0"/>
              <a:t>。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151509"/>
              </p:ext>
            </p:extLst>
          </p:nvPr>
        </p:nvGraphicFramePr>
        <p:xfrm>
          <a:off x="5292081" y="1991060"/>
          <a:ext cx="3600399" cy="28406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86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585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8585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45244">
                <a:tc>
                  <a:txBody>
                    <a:bodyPr/>
                    <a:lstStyle/>
                    <a:p>
                      <a:pPr algn="ctr" fontAlgn="ctr"/>
                      <a:r>
                        <a:rPr lang="zh-TW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類別</a:t>
                      </a:r>
                      <a:endParaRPr lang="zh-TW" sz="16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zh-TW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服務數</a:t>
                      </a:r>
                      <a:r>
                        <a:rPr lang="en-US" altLang="zh-TW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(小計)</a:t>
                      </a:r>
                      <a:endParaRPr lang="zh-TW" sz="16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r>
                        <a:rPr lang="zh-TW" altLang="en-US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zh-TW" altLang="zh-TW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服務數</a:t>
                      </a:r>
                      <a:r>
                        <a:rPr lang="en-US" altLang="zh-TW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/>
                      </a:r>
                      <a:br>
                        <a:rPr lang="en-US" altLang="zh-TW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zh-TW" altLang="zh-TW" sz="1600" u="none" strike="noStrike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(小計)</a:t>
                      </a:r>
                      <a:endParaRPr lang="zh-TW" altLang="zh-TW" sz="1600" b="0" i="0" u="none" strike="noStrike" dirty="0">
                        <a:solidFill>
                          <a:schemeClr val="bg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2933">
                <a:tc>
                  <a:txBody>
                    <a:bodyPr/>
                    <a:lstStyle/>
                    <a:p>
                      <a:pPr algn="l" fontAlgn="ctr"/>
                      <a:r>
                        <a:rPr lang="zh-TW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基本服務</a:t>
                      </a:r>
                      <a:endParaRPr 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2933">
                <a:tc>
                  <a:txBody>
                    <a:bodyPr/>
                    <a:lstStyle/>
                    <a:p>
                      <a:pPr algn="l" fontAlgn="ctr"/>
                      <a:r>
                        <a:rPr lang="zh-TW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臺鐵局</a:t>
                      </a:r>
                      <a:endParaRPr 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 smtClean="0">
                          <a:solidFill>
                            <a:srgbClr val="0033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zh-TW" sz="1600" b="1" i="0" u="none" strike="noStrike" dirty="0">
                        <a:solidFill>
                          <a:srgbClr val="0033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92933">
                <a:tc>
                  <a:txBody>
                    <a:bodyPr/>
                    <a:lstStyle/>
                    <a:p>
                      <a:pPr algn="l" fontAlgn="ctr"/>
                      <a:r>
                        <a:rPr lang="zh-TW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高鐵公司</a:t>
                      </a:r>
                      <a:endParaRPr 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2933">
                <a:tc>
                  <a:txBody>
                    <a:bodyPr/>
                    <a:lstStyle/>
                    <a:p>
                      <a:pPr algn="l" fontAlgn="ctr"/>
                      <a:r>
                        <a:rPr lang="zh-TW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民航局</a:t>
                      </a:r>
                      <a:endParaRPr 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2933">
                <a:tc>
                  <a:txBody>
                    <a:bodyPr/>
                    <a:lstStyle/>
                    <a:p>
                      <a:pPr algn="l" fontAlgn="ctr"/>
                      <a:r>
                        <a:rPr lang="zh-TW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國道客運(公總)</a:t>
                      </a:r>
                      <a:endParaRPr 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endParaRPr 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2933">
                <a:tc>
                  <a:txBody>
                    <a:bodyPr/>
                    <a:lstStyle/>
                    <a:p>
                      <a:pPr algn="l" fontAlgn="ctr"/>
                      <a:r>
                        <a:rPr lang="zh-TW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市</a:t>
                      </a:r>
                      <a:r>
                        <a:rPr lang="zh-TW" altLang="en-US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區</a:t>
                      </a:r>
                      <a:r>
                        <a:rPr lang="zh-TW" sz="16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公車</a:t>
                      </a:r>
                      <a:endParaRPr 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</a:t>
                      </a:r>
                      <a:endParaRPr 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33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142</a:t>
                      </a:r>
                      <a:endParaRPr lang="zh-TW" sz="1600" b="1" i="0" u="none" strike="noStrike" dirty="0">
                        <a:solidFill>
                          <a:srgbClr val="0033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2933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TW" altLang="zh-TW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應用服務</a:t>
                      </a:r>
                      <a:endParaRPr lang="zh-TW" sz="160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０</a:t>
                      </a:r>
                      <a:endParaRPr 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rgbClr val="0033CC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  <a:endParaRPr lang="zh-TW" sz="1600" b="1" i="0" u="none" strike="noStrike" dirty="0">
                        <a:solidFill>
                          <a:srgbClr val="0033CC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9293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合計</a:t>
                      </a:r>
                      <a:endParaRPr lang="zh-TW" sz="16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56</a:t>
                      </a:r>
                      <a:endParaRPr lang="zh-TW" sz="16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181</a:t>
                      </a:r>
                      <a:endParaRPr lang="zh-TW" sz="1600" b="1" i="0" u="none" strike="noStrike" dirty="0">
                        <a:solidFill>
                          <a:srgbClr val="FF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9525" marB="0" anchor="ctr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標準化格式</a:t>
            </a:r>
            <a:r>
              <a:rPr lang="en-US" altLang="zh-TW" dirty="0" smtClean="0"/>
              <a:t>(3/3)-PTX </a:t>
            </a:r>
            <a:r>
              <a:rPr lang="en-US" altLang="zh-TW" dirty="0"/>
              <a:t>APIs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z="1800" kern="0">
                <a:solidFill>
                  <a:sysClr val="windowText" lastClr="000000"/>
                </a:solidFill>
              </a:rPr>
              <a:pPr>
                <a:defRPr/>
              </a:pPr>
              <a:t>11</a:t>
            </a:fld>
            <a:endParaRPr lang="en-US" altLang="zh-TW" sz="1800" kern="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6" name="圖表 5"/>
          <p:cNvGraphicFramePr/>
          <p:nvPr>
            <p:extLst>
              <p:ext uri="{D42A27DB-BD31-4B8C-83A1-F6EECF244321}">
                <p14:modId xmlns:p14="http://schemas.microsoft.com/office/powerpoint/2010/main" val="2591378023"/>
              </p:ext>
            </p:extLst>
          </p:nvPr>
        </p:nvGraphicFramePr>
        <p:xfrm>
          <a:off x="827584" y="1876130"/>
          <a:ext cx="4248472" cy="2979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6294766" y="1700810"/>
            <a:ext cx="2525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zh-TW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統計日期：</a:t>
            </a:r>
            <a:r>
              <a:rPr lang="en-US" altLang="zh-TW" sz="12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105</a:t>
            </a:r>
            <a:r>
              <a:rPr lang="zh-TW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</a:t>
            </a:r>
            <a:r>
              <a:rPr lang="en-US" altLang="zh-TW" sz="12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  <a:r>
              <a:rPr lang="zh-TW" altLang="en-US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月</a:t>
            </a:r>
            <a:r>
              <a:rPr lang="en-US" altLang="zh-TW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zh-TW" altLang="en-US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日</a:t>
            </a:r>
            <a:endParaRPr lang="zh-TW" altLang="en-US" sz="12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43608" y="4869162"/>
            <a:ext cx="7632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TW" altLang="en-US" sz="1400" kern="0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於</a:t>
            </a:r>
            <a:r>
              <a:rPr lang="en-US" altLang="zh-TW" sz="1400" kern="0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400" kern="0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月底新</a:t>
            </a:r>
            <a:r>
              <a:rPr lang="zh-TW" altLang="en-US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上架服務包括：</a:t>
            </a:r>
            <a:endParaRPr lang="en-US" altLang="zh-TW" sz="1400" kern="0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sz="1400" kern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        鐵：</a:t>
            </a:r>
            <a:endParaRPr lang="en-US" altLang="zh-TW" sz="1400" kern="0" dirty="0" smtClean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sz="1400" kern="0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市區</a:t>
            </a:r>
            <a:r>
              <a:rPr lang="zh-TW" altLang="en-US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公車：六都外增加基隆市公車</a:t>
            </a:r>
            <a:r>
              <a:rPr lang="en-US" altLang="zh-TW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項、新竹市公車</a:t>
            </a:r>
            <a:r>
              <a:rPr lang="en-US" altLang="zh-TW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項、新竹縣公車</a:t>
            </a:r>
            <a:r>
              <a:rPr lang="en-US" altLang="zh-TW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項、苗栗縣公車</a:t>
            </a:r>
            <a:r>
              <a:rPr lang="en-US" altLang="zh-TW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項、彰化縣公車</a:t>
            </a:r>
            <a:r>
              <a:rPr lang="en-US" altLang="zh-TW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項、南投縣公車</a:t>
            </a:r>
            <a:r>
              <a:rPr lang="en-US" altLang="zh-TW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項、雲林縣公車</a:t>
            </a:r>
            <a:r>
              <a:rPr lang="en-US" altLang="zh-TW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項、嘉義縣公車</a:t>
            </a:r>
            <a:r>
              <a:rPr lang="en-US" altLang="zh-TW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項、屏東縣公車</a:t>
            </a:r>
            <a:r>
              <a:rPr lang="en-US" altLang="zh-TW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項、宜蘭縣公車</a:t>
            </a:r>
            <a:r>
              <a:rPr lang="en-US" altLang="zh-TW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項、花蓮縣公車</a:t>
            </a:r>
            <a:r>
              <a:rPr lang="en-US" altLang="zh-TW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項、臺東縣公車</a:t>
            </a:r>
            <a:r>
              <a:rPr lang="en-US" altLang="zh-TW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項、金門縣公車</a:t>
            </a:r>
            <a:r>
              <a:rPr lang="en-US" altLang="zh-TW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項、澎湖縣公車</a:t>
            </a:r>
            <a:r>
              <a:rPr lang="en-US" altLang="zh-TW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項、連江縣公車</a:t>
            </a:r>
            <a:r>
              <a:rPr lang="en-US" altLang="zh-TW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400" kern="0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</a:t>
            </a:r>
            <a:endParaRPr lang="en-US" altLang="zh-TW" sz="1400" kern="0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TW" altLang="en-US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應用服務</a:t>
            </a:r>
            <a:r>
              <a:rPr lang="en-US" altLang="zh-TW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</a:t>
            </a:r>
            <a:r>
              <a:rPr lang="en-US" altLang="zh-TW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臺鐵車站空氣品質</a:t>
            </a:r>
            <a:r>
              <a:rPr lang="en-US" altLang="zh-TW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PSI</a:t>
            </a:r>
            <a:r>
              <a:rPr lang="zh-TW" altLang="en-US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、高鐵車站空氣品質</a:t>
            </a:r>
            <a:r>
              <a:rPr lang="en-US" altLang="zh-TW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PSI</a:t>
            </a:r>
            <a:r>
              <a:rPr lang="zh-TW" altLang="en-US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、機場空氣品質</a:t>
            </a:r>
            <a:r>
              <a:rPr lang="en-US" altLang="zh-TW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PSI</a:t>
            </a:r>
            <a:r>
              <a:rPr lang="zh-TW" altLang="en-US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、臺鐵車站過去及未來</a:t>
            </a:r>
            <a:r>
              <a:rPr lang="en-US" altLang="zh-TW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小時雨量資料、高鐵車站過去及未來</a:t>
            </a:r>
            <a:r>
              <a:rPr lang="en-US" altLang="zh-TW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小時雨量資料、機場過去及未來</a:t>
            </a:r>
            <a:r>
              <a:rPr lang="en-US" altLang="zh-TW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小時雨量資料、臺灣好行</a:t>
            </a:r>
            <a:r>
              <a:rPr lang="en-US" altLang="zh-TW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項、觀光資料</a:t>
            </a:r>
            <a:r>
              <a:rPr lang="en-US" altLang="zh-TW" sz="1400" kern="0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400" kern="0" dirty="0" smtClean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項</a:t>
            </a:r>
            <a:endParaRPr lang="zh-TW" altLang="en-US" sz="1400" kern="0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170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建立跨單位協作機制</a:t>
            </a:r>
            <a:r>
              <a:rPr lang="en-US" altLang="zh-TW" dirty="0"/>
              <a:t>(</a:t>
            </a:r>
            <a:r>
              <a:rPr lang="en-US" altLang="zh-TW" dirty="0" smtClean="0"/>
              <a:t>1/2)</a:t>
            </a:r>
            <a:endParaRPr lang="zh-TW" altLang="en-US" dirty="0"/>
          </a:p>
        </p:txBody>
      </p:sp>
      <p:sp>
        <p:nvSpPr>
          <p:cNvPr id="7" name="投影片編號版面配置區 3"/>
          <p:cNvSpPr txBox="1">
            <a:spLocks/>
          </p:cNvSpPr>
          <p:nvPr/>
        </p:nvSpPr>
        <p:spPr bwMode="auto">
          <a:xfrm>
            <a:off x="4283968" y="6572200"/>
            <a:ext cx="5730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+mj-lt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9pPr>
          </a:lstStyle>
          <a:p>
            <a:pPr>
              <a:defRPr/>
            </a:pPr>
            <a:fld id="{03B251DF-C890-419C-8B3F-F81E59E0BAC2}" type="slidenum">
              <a:rPr lang="en-US" altLang="zh-TW" smtClean="0"/>
              <a:pPr>
                <a:defRPr/>
              </a:pPr>
              <a:t>12</a:t>
            </a:fld>
            <a:endParaRPr lang="en-US" altLang="zh-TW" dirty="0"/>
          </a:p>
        </p:txBody>
      </p:sp>
      <p:pic>
        <p:nvPicPr>
          <p:cNvPr id="8" name="圖片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95" y="1804212"/>
            <a:ext cx="5629889" cy="3941071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3481340" y="5501438"/>
            <a:ext cx="21419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</a:t>
            </a:r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直讀</a:t>
            </a:r>
            <a:r>
              <a:rPr lang="en-US" altLang="zh-TW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(M2M</a:t>
            </a:r>
            <a:r>
              <a:rPr lang="en-US" altLang="zh-TW" sz="16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16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039" y="4265933"/>
            <a:ext cx="2520280" cy="175522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849" y="1781526"/>
            <a:ext cx="2673662" cy="171948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295930" y="3851756"/>
            <a:ext cx="2236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資料異常通報處理機制</a:t>
            </a:r>
          </a:p>
        </p:txBody>
      </p:sp>
      <p:sp>
        <p:nvSpPr>
          <p:cNvPr id="12" name="矩形 11"/>
          <p:cNvSpPr/>
          <p:nvPr/>
        </p:nvSpPr>
        <p:spPr>
          <a:xfrm>
            <a:off x="6295930" y="1401610"/>
            <a:ext cx="2236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</a:t>
            </a:r>
            <a:r>
              <a:rPr lang="zh-TW" altLang="en-US" sz="1600" b="1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值介接諮詢</a:t>
            </a:r>
            <a:r>
              <a:rPr lang="zh-TW" altLang="en-US" sz="1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處理流程</a:t>
            </a:r>
          </a:p>
        </p:txBody>
      </p:sp>
      <p:sp>
        <p:nvSpPr>
          <p:cNvPr id="3" name="矩形圖說文字 2"/>
          <p:cNvSpPr/>
          <p:nvPr/>
        </p:nvSpPr>
        <p:spPr>
          <a:xfrm>
            <a:off x="395536" y="1432827"/>
            <a:ext cx="1775281" cy="553352"/>
          </a:xfrm>
          <a:prstGeom prst="wedgeRectCallout">
            <a:avLst>
              <a:gd name="adj1" fmla="val 46168"/>
              <a:gd name="adj2" fmla="val 70661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加值應用協作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活化產業應用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圖說文字 12"/>
          <p:cNvSpPr/>
          <p:nvPr/>
        </p:nvSpPr>
        <p:spPr>
          <a:xfrm>
            <a:off x="474440" y="6021161"/>
            <a:ext cx="1903328" cy="553352"/>
          </a:xfrm>
          <a:prstGeom prst="wedgeRectCallout">
            <a:avLst>
              <a:gd name="adj1" fmla="val 45213"/>
              <a:gd name="adj2" fmla="val -96558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資料交換協作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開放、品質、即時</a:t>
            </a:r>
          </a:p>
        </p:txBody>
      </p:sp>
    </p:spTree>
    <p:extLst>
      <p:ext uri="{BB962C8B-B14F-4D97-AF65-F5344CB8AC3E}">
        <p14:creationId xmlns:p14="http://schemas.microsoft.com/office/powerpoint/2010/main" val="164893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圓角矩形 72"/>
          <p:cNvSpPr/>
          <p:nvPr/>
        </p:nvSpPr>
        <p:spPr>
          <a:xfrm>
            <a:off x="2159224" y="1718761"/>
            <a:ext cx="4881936" cy="4862636"/>
          </a:xfrm>
          <a:prstGeom prst="round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dk1"/>
              </a:solidFill>
            </a:endParaRPr>
          </a:p>
        </p:txBody>
      </p:sp>
      <p:sp>
        <p:nvSpPr>
          <p:cNvPr id="68" name="橢圓 67"/>
          <p:cNvSpPr/>
          <p:nvPr/>
        </p:nvSpPr>
        <p:spPr>
          <a:xfrm>
            <a:off x="7716164" y="2797213"/>
            <a:ext cx="995788" cy="266429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橢圓 68"/>
          <p:cNvSpPr/>
          <p:nvPr/>
        </p:nvSpPr>
        <p:spPr>
          <a:xfrm>
            <a:off x="438684" y="2797213"/>
            <a:ext cx="995788" cy="266429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建立跨單位協作機制</a:t>
            </a:r>
            <a:r>
              <a:rPr lang="en-US" altLang="zh-TW" dirty="0" smtClean="0"/>
              <a:t>(2/2)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6850812" y="6394028"/>
            <a:ext cx="573087" cy="457200"/>
          </a:xfrm>
        </p:spPr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mtClean="0"/>
              <a:pPr>
                <a:defRPr/>
              </a:pPr>
              <a:t>13</a:t>
            </a:fld>
            <a:endParaRPr lang="en-US" altLang="zh-TW" dirty="0"/>
          </a:p>
        </p:txBody>
      </p:sp>
      <p:graphicFrame>
        <p:nvGraphicFramePr>
          <p:cNvPr id="15" name="資料庫圖表 14"/>
          <p:cNvGraphicFramePr/>
          <p:nvPr>
            <p:extLst/>
          </p:nvPr>
        </p:nvGraphicFramePr>
        <p:xfrm>
          <a:off x="1187624" y="1789101"/>
          <a:ext cx="6804248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向右箭號 20"/>
          <p:cNvSpPr/>
          <p:nvPr/>
        </p:nvSpPr>
        <p:spPr>
          <a:xfrm rot="10800000">
            <a:off x="6953872" y="3483632"/>
            <a:ext cx="747011" cy="393701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7948592" y="3234485"/>
            <a:ext cx="5473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</a:t>
            </a:r>
            <a:r>
              <a:rPr lang="zh-TW" altLang="en-US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端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647056" y="3217310"/>
            <a:ext cx="5473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加值應用端</a:t>
            </a:r>
            <a:endParaRPr lang="zh-TW" altLang="en-US" b="1" dirty="0">
              <a:solidFill>
                <a:schemeClr val="accent5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向右箭號 56"/>
          <p:cNvSpPr/>
          <p:nvPr/>
        </p:nvSpPr>
        <p:spPr>
          <a:xfrm rot="10800000">
            <a:off x="1316144" y="3483632"/>
            <a:ext cx="747011" cy="393701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/>
          <p:cNvSpPr txBox="1"/>
          <p:nvPr/>
        </p:nvSpPr>
        <p:spPr>
          <a:xfrm>
            <a:off x="7100844" y="3195601"/>
            <a:ext cx="747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匯入</a:t>
            </a:r>
            <a:endParaRPr lang="zh-TW" altLang="en-US" sz="18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1340204" y="3195601"/>
            <a:ext cx="747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供應</a:t>
            </a:r>
            <a:endParaRPr lang="zh-TW" altLang="en-US" sz="18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向右箭號 63"/>
          <p:cNvSpPr/>
          <p:nvPr/>
        </p:nvSpPr>
        <p:spPr>
          <a:xfrm rot="10800000" flipH="1">
            <a:off x="7085564" y="4186806"/>
            <a:ext cx="747011" cy="3937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5" name="向右箭號 64"/>
          <p:cNvSpPr/>
          <p:nvPr/>
        </p:nvSpPr>
        <p:spPr>
          <a:xfrm rot="10800000" flipH="1">
            <a:off x="1532168" y="4186806"/>
            <a:ext cx="747011" cy="3937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/>
          <p:cNvSpPr txBox="1"/>
          <p:nvPr/>
        </p:nvSpPr>
        <p:spPr>
          <a:xfrm>
            <a:off x="1338408" y="4597413"/>
            <a:ext cx="1108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錯誤回報意見回饋</a:t>
            </a:r>
            <a:endParaRPr lang="zh-TW" altLang="en-US" sz="18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7100844" y="4610812"/>
            <a:ext cx="747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錯誤回報</a:t>
            </a:r>
            <a:endParaRPr lang="zh-TW" altLang="en-US" sz="18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1213156" y="1167135"/>
            <a:ext cx="6383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試運轉期間第三方</a:t>
            </a:r>
            <a:r>
              <a:rPr lang="zh-TW" altLang="en-US" b="1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測試，回饋</a:t>
            </a: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資料品質意見</a:t>
            </a:r>
          </a:p>
        </p:txBody>
      </p:sp>
    </p:spTree>
    <p:extLst>
      <p:ext uri="{BB962C8B-B14F-4D97-AF65-F5344CB8AC3E}">
        <p14:creationId xmlns:p14="http://schemas.microsoft.com/office/powerpoint/2010/main" val="365763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平臺試運轉</a:t>
            </a:r>
            <a:r>
              <a:rPr lang="zh-TW" altLang="en-US" dirty="0" smtClean="0"/>
              <a:t>現況及成效</a:t>
            </a:r>
            <a:r>
              <a:rPr lang="en-US" altLang="zh-TW" dirty="0" smtClean="0"/>
              <a:t>(1/4)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6918251" y="6400800"/>
            <a:ext cx="573087" cy="457200"/>
          </a:xfrm>
        </p:spPr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mtClean="0"/>
              <a:pPr>
                <a:defRPr/>
              </a:pPr>
              <a:t>14</a:t>
            </a:fld>
            <a:endParaRPr lang="en-US" altLang="zh-TW" dirty="0"/>
          </a:p>
        </p:txBody>
      </p:sp>
      <p:grpSp>
        <p:nvGrpSpPr>
          <p:cNvPr id="7" name="群組 6"/>
          <p:cNvGrpSpPr/>
          <p:nvPr/>
        </p:nvGrpSpPr>
        <p:grpSpPr>
          <a:xfrm>
            <a:off x="266326" y="2266513"/>
            <a:ext cx="5967117" cy="4201434"/>
            <a:chOff x="312377" y="644780"/>
            <a:chExt cx="7647013" cy="4681348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377" y="644780"/>
              <a:ext cx="7647013" cy="46813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2661957" y="3569969"/>
              <a:ext cx="4420245" cy="379547"/>
            </a:xfrm>
            <a:prstGeom prst="rect">
              <a:avLst/>
            </a:prstGeom>
            <a:solidFill>
              <a:srgbClr val="008EC0"/>
            </a:solidFill>
            <a:ln w="9525" cap="flat" cmpd="sng" algn="ctr">
              <a:noFill/>
              <a:prstDash val="solid"/>
            </a:ln>
            <a:effectLst>
              <a:glow>
                <a:srgbClr val="4F81BD">
                  <a:alpha val="40000"/>
                </a:srgbClr>
              </a:glow>
            </a:effectLst>
          </p:spPr>
          <p:txBody>
            <a:bodyPr lIns="36000" r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kern="0" dirty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公共運輸整合</a:t>
              </a:r>
              <a:r>
                <a:rPr kumimoji="0" lang="zh-TW" altLang="en-US" sz="1200" kern="0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資訊流通服務平台</a:t>
              </a:r>
              <a:r>
                <a:rPr kumimoji="0" lang="en-US" altLang="zh-TW" sz="1200" kern="0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(PTX)</a:t>
              </a:r>
              <a:endParaRPr kumimoji="0" lang="en-US" altLang="zh-TW" sz="1050" b="0" i="0" u="none" strike="noStrike" kern="0" cap="none" spc="0" normalizeH="0" baseline="0" noProof="0" dirty="0" smtClean="0"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1" name="Picture 2" descr="Y:\02-專案計畫\D151303_交通部公共運輸整合資訊流通服務平臺建置計畫\09-新版首頁界面設計\02-執行階段設計\V9_NewLogo_怡潔\logo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4" b="12529"/>
          <a:stretch/>
        </p:blipFill>
        <p:spPr bwMode="auto">
          <a:xfrm>
            <a:off x="2087522" y="3998728"/>
            <a:ext cx="2007387" cy="41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Y:\02-專案計畫\D141359_交通部_公共運輸整合資訊流通服務推動規劃\06-0系統測試\雲端機房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462" y="2266513"/>
            <a:ext cx="1240764" cy="138982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928" y="3092750"/>
            <a:ext cx="730624" cy="50706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0" name="矩形 19"/>
          <p:cNvSpPr/>
          <p:nvPr/>
        </p:nvSpPr>
        <p:spPr>
          <a:xfrm>
            <a:off x="418264" y="1335618"/>
            <a:ext cx="86182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PTX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</a:t>
            </a:r>
            <a:r>
              <a:rPr lang="zh-TW" altLang="en-US" sz="1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臺採服務導向雲端架構，建置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於中華電信</a:t>
            </a:r>
            <a:r>
              <a:rPr lang="en-US" altLang="zh-TW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IDC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雲端機房</a:t>
            </a:r>
            <a:r>
              <a:rPr lang="zh-TW" altLang="en-US" sz="1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r>
              <a:rPr lang="zh-TW" altLang="en-US" sz="1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於</a:t>
            </a:r>
            <a:r>
              <a:rPr lang="en-US" altLang="zh-TW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zh-TW" altLang="en-US" sz="18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起試運轉，提供</a:t>
            </a:r>
            <a:r>
              <a:rPr lang="zh-TW" altLang="en-US" sz="1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穩定、高品質、高效能的開放資料服務。</a:t>
            </a:r>
            <a:endParaRPr lang="en-US" altLang="zh-TW" sz="18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6660232" y="2393424"/>
            <a:ext cx="2160240" cy="3699872"/>
            <a:chOff x="6804248" y="1196752"/>
            <a:chExt cx="2160240" cy="4563968"/>
          </a:xfrm>
        </p:grpSpPr>
        <p:sp>
          <p:nvSpPr>
            <p:cNvPr id="21" name="圓角矩形 20"/>
            <p:cNvSpPr/>
            <p:nvPr/>
          </p:nvSpPr>
          <p:spPr>
            <a:xfrm>
              <a:off x="6804248" y="1196752"/>
              <a:ext cx="2160240" cy="50405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平台</a:t>
              </a:r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安全性</a:t>
              </a:r>
              <a:endPara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6804248" y="1772816"/>
              <a:ext cx="2160240" cy="50405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高可用度</a:t>
              </a:r>
              <a:endPara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6804248" y="2348880"/>
              <a:ext cx="2160240" cy="50405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來源資料格式多元</a:t>
              </a:r>
              <a:endPara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圓角矩形 23"/>
            <p:cNvSpPr/>
            <p:nvPr/>
          </p:nvSpPr>
          <p:spPr>
            <a:xfrm>
              <a:off x="6804248" y="2924944"/>
              <a:ext cx="2160240" cy="50405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大量查詢請求</a:t>
              </a:r>
              <a:endPara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6804248" y="3501008"/>
              <a:ext cx="2160240" cy="50405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資料的即時性</a:t>
              </a:r>
              <a:endPara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6804248" y="4077072"/>
              <a:ext cx="2160240" cy="50405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巨量資料收納</a:t>
              </a:r>
              <a:endPara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6804248" y="4680600"/>
              <a:ext cx="2160240" cy="50405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多元格式提供</a:t>
              </a:r>
              <a:endPara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6804248" y="5256664"/>
              <a:ext cx="2160240" cy="50405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擴充彈性</a:t>
              </a:r>
              <a:endPara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9" name="向右箭號 28"/>
          <p:cNvSpPr/>
          <p:nvPr/>
        </p:nvSpPr>
        <p:spPr>
          <a:xfrm>
            <a:off x="6311462" y="3820759"/>
            <a:ext cx="242244" cy="780376"/>
          </a:xfrm>
          <a:prstGeom prst="right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824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平臺試運轉</a:t>
            </a:r>
            <a:r>
              <a:rPr lang="zh-TW" altLang="en-US" dirty="0" smtClean="0"/>
              <a:t>現況及成效</a:t>
            </a:r>
            <a:r>
              <a:rPr lang="en-US" altLang="zh-TW" dirty="0" smtClean="0"/>
              <a:t>(</a:t>
            </a:r>
            <a:r>
              <a:rPr lang="en-US" altLang="zh-TW" dirty="0"/>
              <a:t>2</a:t>
            </a:r>
            <a:r>
              <a:rPr lang="en-US" altLang="zh-TW" dirty="0" smtClean="0"/>
              <a:t>/4)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2" name="投影片編號版面配置區 3"/>
          <p:cNvSpPr txBox="1">
            <a:spLocks/>
          </p:cNvSpPr>
          <p:nvPr/>
        </p:nvSpPr>
        <p:spPr bwMode="auto">
          <a:xfrm>
            <a:off x="4285456" y="6400800"/>
            <a:ext cx="5730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+mj-lt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9pPr>
          </a:lstStyle>
          <a:p>
            <a:pPr>
              <a:defRPr/>
            </a:pPr>
            <a:fld id="{03B251DF-C890-419C-8B3F-F81E59E0BAC2}" type="slidenum">
              <a:rPr lang="en-US" altLang="zh-TW" smtClean="0"/>
              <a:pPr>
                <a:defRPr/>
              </a:pPr>
              <a:t>15</a:t>
            </a:fld>
            <a:endParaRPr lang="en-US" altLang="zh-TW" dirty="0"/>
          </a:p>
        </p:txBody>
      </p:sp>
      <p:grpSp>
        <p:nvGrpSpPr>
          <p:cNvPr id="3" name="群組 2"/>
          <p:cNvGrpSpPr/>
          <p:nvPr/>
        </p:nvGrpSpPr>
        <p:grpSpPr>
          <a:xfrm>
            <a:off x="322833" y="1722294"/>
            <a:ext cx="8713663" cy="5163090"/>
            <a:chOff x="-2863408" y="1563966"/>
            <a:chExt cx="11003059" cy="5163090"/>
          </a:xfrm>
        </p:grpSpPr>
        <p:sp>
          <p:nvSpPr>
            <p:cNvPr id="25" name="矩形 24"/>
            <p:cNvSpPr/>
            <p:nvPr/>
          </p:nvSpPr>
          <p:spPr>
            <a:xfrm>
              <a:off x="1799185" y="1563966"/>
              <a:ext cx="17877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1600" b="1" dirty="0" smtClean="0">
                  <a:solidFill>
                    <a:srgbClr val="0033C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服務快速搜尋</a:t>
              </a:r>
              <a:endParaRPr lang="zh-TW" altLang="en-US" sz="1600" b="1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26" name="圖片 25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641573" y="1937420"/>
              <a:ext cx="3498078" cy="194285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7" name="矩形 26"/>
            <p:cNvSpPr/>
            <p:nvPr/>
          </p:nvSpPr>
          <p:spPr>
            <a:xfrm>
              <a:off x="5542283" y="1563966"/>
              <a:ext cx="169666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rgbClr val="0033C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線</a:t>
              </a:r>
              <a:r>
                <a:rPr lang="zh-TW" altLang="en-US" sz="1600" b="1" dirty="0" smtClean="0">
                  <a:solidFill>
                    <a:srgbClr val="0033C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上</a:t>
              </a:r>
              <a:r>
                <a:rPr lang="en-US" altLang="zh-TW" sz="1600" b="1" dirty="0" smtClean="0">
                  <a:solidFill>
                    <a:srgbClr val="0033C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API</a:t>
              </a:r>
              <a:r>
                <a:rPr lang="zh-TW" altLang="en-US" sz="1600" b="1" dirty="0">
                  <a:solidFill>
                    <a:srgbClr val="0033C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說明</a:t>
              </a:r>
            </a:p>
          </p:txBody>
        </p:sp>
        <p:pic>
          <p:nvPicPr>
            <p:cNvPr id="28" name="圖片 27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843584" y="4342214"/>
              <a:ext cx="3599922" cy="1875351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9" name="矩形 28"/>
            <p:cNvSpPr/>
            <p:nvPr/>
          </p:nvSpPr>
          <p:spPr>
            <a:xfrm>
              <a:off x="1410548" y="4012238"/>
              <a:ext cx="256502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1600" b="1" dirty="0" smtClean="0">
                  <a:solidFill>
                    <a:srgbClr val="0033C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標準、範例程式下載</a:t>
              </a:r>
              <a:endParaRPr lang="zh-TW" altLang="en-US" sz="1600" b="1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0" name="圖片 29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701877" y="4334262"/>
              <a:ext cx="3437774" cy="193171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6" name="矩形 35"/>
            <p:cNvSpPr/>
            <p:nvPr/>
          </p:nvSpPr>
          <p:spPr>
            <a:xfrm>
              <a:off x="5755832" y="4012238"/>
              <a:ext cx="12695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rgbClr val="0033C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示範應用</a:t>
              </a: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584" y="1916832"/>
              <a:ext cx="3599922" cy="1963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63408" y="1937420"/>
              <a:ext cx="3498245" cy="4338424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5" name="矩形 14"/>
            <p:cNvSpPr/>
            <p:nvPr/>
          </p:nvSpPr>
          <p:spPr>
            <a:xfrm>
              <a:off x="-2298241" y="1568088"/>
              <a:ext cx="22139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1800" dirty="0">
                  <a:solidFill>
                    <a:srgbClr val="0033C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</a:t>
              </a:r>
              <a:r>
                <a:rPr lang="en-US" altLang="zh-TW" sz="1800" dirty="0">
                  <a:solidFill>
                    <a:srgbClr val="0033C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PTX</a:t>
              </a:r>
              <a:r>
                <a:rPr lang="zh-TW" altLang="zh-TW" sz="1800" dirty="0">
                  <a:solidFill>
                    <a:srgbClr val="0033C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網站首頁</a:t>
              </a:r>
              <a:endParaRPr lang="zh-TW" altLang="en-US" sz="1800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-2575377" y="6203836"/>
              <a:ext cx="416827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hlinkClick r:id="rId8"/>
                </a:rPr>
                <a:t>http://ptx.transportdata.tw</a:t>
              </a:r>
              <a:endParaRPr lang="en-US" altLang="zh-TW" sz="1400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400" dirty="0" smtClean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400" dirty="0" smtClean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試運轉中</a:t>
              </a:r>
              <a:r>
                <a:rPr lang="en-US" altLang="zh-TW" sz="1400" dirty="0" smtClean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4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6185605" y="1722294"/>
            <a:ext cx="2927091" cy="244827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555776" y="1197327"/>
            <a:ext cx="45120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PTX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入口網站</a:t>
            </a:r>
            <a:r>
              <a:rPr lang="zh-TW" altLang="en-US" sz="2000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提供加值者豐富</a:t>
            </a:r>
            <a:r>
              <a:rPr lang="zh-TW" altLang="en-US" sz="2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開發資源</a:t>
            </a:r>
          </a:p>
        </p:txBody>
      </p:sp>
    </p:spTree>
    <p:extLst>
      <p:ext uri="{BB962C8B-B14F-4D97-AF65-F5344CB8AC3E}">
        <p14:creationId xmlns:p14="http://schemas.microsoft.com/office/powerpoint/2010/main" val="160837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投影片編號版面配置區 3"/>
          <p:cNvSpPr txBox="1">
            <a:spLocks/>
          </p:cNvSpPr>
          <p:nvPr/>
        </p:nvSpPr>
        <p:spPr bwMode="auto">
          <a:xfrm>
            <a:off x="8535417" y="6428184"/>
            <a:ext cx="5730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+mj-lt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9pPr>
          </a:lstStyle>
          <a:p>
            <a:pPr>
              <a:defRPr/>
            </a:pPr>
            <a:fld id="{03B251DF-C890-419C-8B3F-F81E59E0BAC2}" type="slidenum">
              <a:rPr lang="en-US" altLang="zh-TW" smtClean="0"/>
              <a:pPr>
                <a:defRPr/>
              </a:pPr>
              <a:t>16</a:t>
            </a:fld>
            <a:endParaRPr lang="en-US" altLang="zh-TW" dirty="0"/>
          </a:p>
        </p:txBody>
      </p:sp>
      <p:grpSp>
        <p:nvGrpSpPr>
          <p:cNvPr id="6" name="群組 5"/>
          <p:cNvGrpSpPr/>
          <p:nvPr/>
        </p:nvGrpSpPr>
        <p:grpSpPr>
          <a:xfrm>
            <a:off x="363315" y="1268760"/>
            <a:ext cx="8601173" cy="2976561"/>
            <a:chOff x="122238" y="1100139"/>
            <a:chExt cx="8241133" cy="2976561"/>
          </a:xfrm>
        </p:grpSpPr>
        <p:grpSp>
          <p:nvGrpSpPr>
            <p:cNvPr id="7" name="群組 6"/>
            <p:cNvGrpSpPr/>
            <p:nvPr/>
          </p:nvGrpSpPr>
          <p:grpSpPr>
            <a:xfrm>
              <a:off x="122238" y="1100139"/>
              <a:ext cx="8241133" cy="2976561"/>
              <a:chOff x="207963" y="1100139"/>
              <a:chExt cx="8241133" cy="2976561"/>
            </a:xfrm>
          </p:grpSpPr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7963" y="1100139"/>
                <a:ext cx="5241319" cy="29384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8614" y="1106488"/>
                <a:ext cx="3040482" cy="2970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8" name="Picture 4" descr="D:\Data\07-公共運輸整合資訊流通服務平台建置\07-簡報資料\運資組業務簡報\DoItWell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4022" y="1171577"/>
              <a:ext cx="1608328" cy="1000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5" descr="D:\Data\07-公共運輸整合資訊流通服務平台建置\07-簡報資料\運資組業務簡報\160519_ex1-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522" y="4893021"/>
            <a:ext cx="189547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2197522" y="4173685"/>
            <a:ext cx="1881707" cy="6304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嘉義縣公車處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場站公車動態顯示看板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endParaRPr lang="zh-TW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108" y="4893021"/>
            <a:ext cx="1884113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矩形 14"/>
          <p:cNvSpPr/>
          <p:nvPr/>
        </p:nvSpPr>
        <p:spPr>
          <a:xfrm>
            <a:off x="4225108" y="4173685"/>
            <a:ext cx="1876425" cy="6558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運研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公共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運輸縫隙掃描決策支援系統</a:t>
            </a:r>
            <a:r>
              <a:rPr lang="en-US" altLang="zh-TW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endParaRPr lang="zh-TW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28"/>
          <p:cNvGrpSpPr>
            <a:grpSpLocks/>
          </p:cNvGrpSpPr>
          <p:nvPr/>
        </p:nvGrpSpPr>
        <p:grpSpPr bwMode="auto">
          <a:xfrm>
            <a:off x="6286277" y="4483462"/>
            <a:ext cx="2271216" cy="1994479"/>
            <a:chOff x="704528" y="1058998"/>
            <a:chExt cx="2160240" cy="1542502"/>
          </a:xfrm>
        </p:grpSpPr>
        <p:sp>
          <p:nvSpPr>
            <p:cNvPr id="17" name="矩形 16"/>
            <p:cNvSpPr/>
            <p:nvPr/>
          </p:nvSpPr>
          <p:spPr>
            <a:xfrm>
              <a:off x="704528" y="1058998"/>
              <a:ext cx="2160240" cy="1512167"/>
            </a:xfrm>
            <a:prstGeom prst="rect">
              <a:avLst/>
            </a:prstGeom>
            <a:solidFill>
              <a:srgbClr val="EDEEE6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en-US" sz="1662" dirty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49276" y="1135838"/>
              <a:ext cx="1870743" cy="43204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TW" altLang="en-US" sz="1477" b="1" dirty="0">
                  <a:solidFill>
                    <a:prstClr val="white"/>
                  </a:solidFill>
                  <a:latin typeface="+mn-ea"/>
                </a:rPr>
                <a:t>評估</a:t>
              </a:r>
              <a:r>
                <a:rPr kumimoji="1" lang="zh-TW" altLang="en-US" sz="1477" b="1" dirty="0" smtClean="0">
                  <a:solidFill>
                    <a:prstClr val="white"/>
                  </a:solidFill>
                  <a:latin typeface="+mn-ea"/>
                </a:rPr>
                <a:t>中之業者</a:t>
              </a:r>
              <a:endParaRPr kumimoji="1" lang="zh-TW" altLang="en-US" sz="1477" b="1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84090" y="1637478"/>
              <a:ext cx="1801117" cy="96402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79133" indent="-79133">
                <a:lnSpc>
                  <a:spcPts val="1800"/>
                </a:lnSpc>
                <a:buFont typeface="Arial" pitchFamily="34" charset="0"/>
                <a:buChar char="•"/>
                <a:defRPr/>
              </a:pPr>
              <a:r>
                <a:rPr lang="en-US" altLang="zh-TW" b="1" kern="0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Google</a:t>
              </a:r>
              <a:endParaRPr lang="zh-TW" altLang="en-US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79133" indent="-79133">
                <a:lnSpc>
                  <a:spcPts val="1800"/>
                </a:lnSpc>
                <a:buFont typeface="Arial" pitchFamily="34" charset="0"/>
                <a:buChar char="•"/>
                <a:defRPr/>
              </a:pPr>
              <a:r>
                <a:rPr lang="zh-TW" altLang="en-US" sz="1292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樂客轉乘通</a:t>
              </a:r>
              <a:r>
                <a:rPr lang="en-US" altLang="zh-TW" sz="1292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292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勤崴</a:t>
              </a:r>
              <a:r>
                <a:rPr lang="en-US" altLang="zh-TW" sz="1292" kern="0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  <a:p>
              <a:pPr marL="79133" indent="-79133">
                <a:lnSpc>
                  <a:spcPts val="1800"/>
                </a:lnSpc>
                <a:buFont typeface="Arial" pitchFamily="34" charset="0"/>
                <a:buChar char="•"/>
                <a:defRPr/>
              </a:pPr>
              <a:r>
                <a:rPr lang="zh-TW" altLang="en-US" sz="1292" kern="0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台灣</a:t>
              </a:r>
              <a:r>
                <a:rPr lang="zh-TW" altLang="en-US" sz="1292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等</a:t>
              </a:r>
              <a:r>
                <a:rPr lang="zh-TW" altLang="en-US" sz="1292" kern="0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公車</a:t>
              </a:r>
              <a:endParaRPr lang="en-US" altLang="zh-TW" sz="1292" kern="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79133" indent="-79133">
                <a:lnSpc>
                  <a:spcPts val="1800"/>
                </a:lnSpc>
                <a:buFont typeface="Arial" pitchFamily="34" charset="0"/>
                <a:buChar char="•"/>
                <a:defRPr/>
              </a:pPr>
              <a:r>
                <a:rPr lang="en-US" altLang="zh-TW" sz="1292" kern="0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Bus</a:t>
              </a:r>
              <a:r>
                <a:rPr lang="en-US" altLang="zh-TW" sz="1292" kern="0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</a:p>
            <a:p>
              <a:pPr marL="79133" indent="-79133">
                <a:lnSpc>
                  <a:spcPts val="1800"/>
                </a:lnSpc>
                <a:buFont typeface="Arial" pitchFamily="34" charset="0"/>
                <a:buChar char="•"/>
                <a:defRPr/>
              </a:pPr>
              <a:r>
                <a:rPr lang="zh-TW" altLang="en-US" sz="1292" kern="0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西門子、華碩、</a:t>
              </a:r>
              <a:r>
                <a:rPr lang="en-US" altLang="zh-TW" sz="1292" kern="0" dirty="0" smtClean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NEC</a:t>
              </a:r>
              <a:endParaRPr lang="zh-TW" altLang="en-US" sz="1292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394477" y="4175425"/>
            <a:ext cx="1713499" cy="59059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中國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車來了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已加入台北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61" y="4806491"/>
            <a:ext cx="1687116" cy="2016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平臺試運轉現況及成效</a:t>
            </a:r>
            <a:r>
              <a:rPr lang="en-US" altLang="zh-TW" dirty="0" smtClean="0"/>
              <a:t>(3/4)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587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t="4093"/>
          <a:stretch/>
        </p:blipFill>
        <p:spPr>
          <a:xfrm>
            <a:off x="433759" y="1340769"/>
            <a:ext cx="8386713" cy="4323322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平臺試運轉現況及成效</a:t>
            </a:r>
            <a:r>
              <a:rPr lang="en-US" altLang="zh-TW" dirty="0" smtClean="0"/>
              <a:t>(4/4) - </a:t>
            </a:r>
            <a:r>
              <a:rPr lang="zh-TW" altLang="en-US" dirty="0" smtClean="0"/>
              <a:t>流量</a:t>
            </a:r>
            <a:r>
              <a:rPr lang="zh-TW" altLang="en-US" dirty="0"/>
              <a:t>統計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6997904" y="6419428"/>
            <a:ext cx="573087" cy="457200"/>
          </a:xfrm>
        </p:spPr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mtClean="0"/>
              <a:pPr>
                <a:defRPr/>
              </a:pPr>
              <a:t>17</a:t>
            </a:fld>
            <a:endParaRPr lang="en-US" altLang="zh-TW" dirty="0"/>
          </a:p>
        </p:txBody>
      </p:sp>
      <p:sp>
        <p:nvSpPr>
          <p:cNvPr id="15" name="矩形圖說文字 14"/>
          <p:cNvSpPr/>
          <p:nvPr/>
        </p:nvSpPr>
        <p:spPr>
          <a:xfrm>
            <a:off x="550217" y="3249603"/>
            <a:ext cx="2016224" cy="921318"/>
          </a:xfrm>
          <a:prstGeom prst="wedgeRectCallout">
            <a:avLst>
              <a:gd name="adj1" fmla="val 5697"/>
              <a:gd name="adj2" fmla="val -1113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累計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月份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PTX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平臺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呼叫次數已達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7,531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萬次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圖說文字 17"/>
          <p:cNvSpPr/>
          <p:nvPr/>
        </p:nvSpPr>
        <p:spPr>
          <a:xfrm>
            <a:off x="3419872" y="3249603"/>
            <a:ext cx="1944216" cy="651599"/>
          </a:xfrm>
          <a:prstGeom prst="wedgeRectCallout">
            <a:avLst>
              <a:gd name="adj1" fmla="val -37323"/>
              <a:gd name="adj2" fmla="val -11215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臺北市及公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總公車動態最為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熱門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圖說文字 6"/>
          <p:cNvSpPr/>
          <p:nvPr/>
        </p:nvSpPr>
        <p:spPr>
          <a:xfrm>
            <a:off x="7029604" y="1684670"/>
            <a:ext cx="2008076" cy="536160"/>
          </a:xfrm>
          <a:prstGeom prst="wedgeRectCallout">
            <a:avLst>
              <a:gd name="adj1" fmla="val -43071"/>
              <a:gd name="adj2" fmla="val 16432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逐日呼叫次數趨於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穩定約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60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萬次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463054" y="5805264"/>
          <a:ext cx="4757018" cy="8229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08803"/>
                <a:gridCol w="1153465"/>
                <a:gridCol w="1594750"/>
              </a:tblGrid>
              <a:tr h="2313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雲端機房</a:t>
                      </a:r>
                      <a:r>
                        <a:rPr lang="en-US" altLang="zh-TW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IDC</a:t>
                      </a:r>
                      <a:r>
                        <a:rPr lang="zh-TW" altLang="en-US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流量統計</a:t>
                      </a:r>
                      <a:endParaRPr lang="en-US" altLang="zh-TW" sz="12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3/20</a:t>
                      </a:r>
                      <a:r>
                        <a:rPr lang="zh-TW" altLang="en-US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至</a:t>
                      </a:r>
                      <a:r>
                        <a:rPr lang="en-US" altLang="zh-TW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4/20 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4/20</a:t>
                      </a:r>
                      <a:r>
                        <a:rPr lang="zh-TW" altLang="en-US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至</a:t>
                      </a:r>
                      <a:r>
                        <a:rPr lang="en-US" altLang="zh-TW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5/20 </a:t>
                      </a:r>
                      <a:endParaRPr lang="zh-TW" altLang="en-US" sz="1200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231371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(Outbound) </a:t>
                      </a:r>
                      <a:r>
                        <a:rPr lang="zh-TW" altLang="en-US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對外流量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253G/</a:t>
                      </a:r>
                      <a:r>
                        <a:rPr lang="zh-TW" altLang="en-US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1,322G/</a:t>
                      </a:r>
                      <a:r>
                        <a:rPr lang="zh-TW" altLang="en-US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 </a:t>
                      </a:r>
                      <a:r>
                        <a:rPr lang="en-US" altLang="zh-TW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(1.29T/</a:t>
                      </a:r>
                      <a:r>
                        <a:rPr lang="zh-TW" altLang="en-US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</a:tr>
              <a:tr h="231371"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(Inbound)</a:t>
                      </a:r>
                      <a:r>
                        <a:rPr lang="zh-TW" altLang="en-US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介接資料總量</a:t>
                      </a:r>
                      <a:endParaRPr lang="zh-TW" altLang="en-US" sz="12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108G/</a:t>
                      </a:r>
                      <a:r>
                        <a:rPr lang="zh-TW" altLang="en-US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108G/</a:t>
                      </a:r>
                      <a:r>
                        <a:rPr lang="zh-TW" altLang="en-US" sz="12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AutoShape 2" descr="filesystem:chrome-extension://fdpohaocaechififmbbbbbknoalclacl/temporary/screencapture-210-242-136-69-5601-app-kibana-147003766686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81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加</a:t>
            </a:r>
            <a:r>
              <a:rPr lang="zh-TW" altLang="en-US" dirty="0"/>
              <a:t>值應用</a:t>
            </a:r>
            <a:r>
              <a:rPr lang="zh-TW" altLang="en-US" dirty="0" smtClean="0"/>
              <a:t>推廣</a:t>
            </a:r>
            <a:r>
              <a:rPr lang="en-US" altLang="zh-TW" dirty="0" smtClean="0"/>
              <a:t>(1/3)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mtClean="0"/>
              <a:pPr>
                <a:defRPr/>
              </a:pPr>
              <a:t>18</a:t>
            </a:fld>
            <a:endParaRPr lang="en-US" altLang="zh-TW" dirty="0"/>
          </a:p>
        </p:txBody>
      </p:sp>
      <p:cxnSp>
        <p:nvCxnSpPr>
          <p:cNvPr id="13" name="直線接點 12"/>
          <p:cNvCxnSpPr>
            <a:endCxn id="19" idx="4"/>
          </p:cNvCxnSpPr>
          <p:nvPr/>
        </p:nvCxnSpPr>
        <p:spPr>
          <a:xfrm>
            <a:off x="992808" y="1623409"/>
            <a:ext cx="2724" cy="39658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" name="橢圓 13"/>
          <p:cNvSpPr/>
          <p:nvPr/>
        </p:nvSpPr>
        <p:spPr>
          <a:xfrm>
            <a:off x="920800" y="1543586"/>
            <a:ext cx="144016" cy="14812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920800" y="2100918"/>
            <a:ext cx="144016" cy="14812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920800" y="2632807"/>
            <a:ext cx="144016" cy="14812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920800" y="3928951"/>
            <a:ext cx="144016" cy="14812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923524" y="4853135"/>
            <a:ext cx="144016" cy="14812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923524" y="5441119"/>
            <a:ext cx="144016" cy="14812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115616" y="5385410"/>
            <a:ext cx="4981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參加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GSDI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全球空間基礎建設協會第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屆年會「智慧運輸專場討論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105/11/28~12/2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15616" y="4725144"/>
            <a:ext cx="5760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PTX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正式開始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營運～辦理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PTX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開臺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115616" y="3717032"/>
            <a:ext cx="57606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0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平臺推廣</a:t>
            </a: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說明</a:t>
            </a:r>
            <a:r>
              <a:rPr lang="zh-TW" altLang="en-US" sz="20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</a:t>
            </a:r>
            <a:endParaRPr lang="en-US" altLang="zh-TW" sz="2000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dirty="0" err="1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OpenData</a:t>
            </a:r>
            <a:r>
              <a:rPr lang="zh-TW" altLang="en-US" sz="20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者</a:t>
            </a:r>
            <a:r>
              <a:rPr lang="zh-TW" altLang="en-US" sz="20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教育訓練</a:t>
            </a:r>
            <a:endParaRPr lang="en-US" altLang="zh-TW" sz="2000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0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台北</a:t>
            </a:r>
            <a:r>
              <a:rPr lang="en-US" altLang="zh-TW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場、</a:t>
            </a:r>
            <a:r>
              <a:rPr lang="zh-TW" altLang="en-US" sz="20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高雄</a:t>
            </a:r>
            <a:r>
              <a:rPr lang="en-US" altLang="zh-TW" sz="20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0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場</a:t>
            </a:r>
            <a:r>
              <a:rPr lang="en-US" altLang="zh-TW" sz="20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20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15616" y="3212976"/>
            <a:ext cx="5760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觀光會刊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-PTX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115616" y="2852936"/>
            <a:ext cx="5760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開發社群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推廣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－黑客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松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5/21 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~5/22)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115616" y="2492896"/>
            <a:ext cx="5760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公共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運輸旅運應用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研討會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(5/18)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15616" y="1988840"/>
            <a:ext cx="5760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PTX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試運轉開始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15616" y="1280954"/>
            <a:ext cx="49818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城市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展－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智慧交通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獲獎及公共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運輸整合資訊流通服務平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臺案例分享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51520" y="1513123"/>
            <a:ext cx="611560" cy="2469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51520" y="2048493"/>
            <a:ext cx="611560" cy="2469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４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</a:p>
        </p:txBody>
      </p:sp>
      <p:sp>
        <p:nvSpPr>
          <p:cNvPr id="32" name="矩形 31"/>
          <p:cNvSpPr/>
          <p:nvPr/>
        </p:nvSpPr>
        <p:spPr>
          <a:xfrm>
            <a:off x="251520" y="2569680"/>
            <a:ext cx="611560" cy="2469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51520" y="3645024"/>
            <a:ext cx="611560" cy="7920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７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～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８月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51520" y="4797152"/>
            <a:ext cx="611560" cy="2469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51520" y="5414255"/>
            <a:ext cx="611560" cy="2469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1" name="群組 40"/>
          <p:cNvGrpSpPr/>
          <p:nvPr/>
        </p:nvGrpSpPr>
        <p:grpSpPr>
          <a:xfrm>
            <a:off x="6766711" y="1109065"/>
            <a:ext cx="2373877" cy="5832648"/>
            <a:chOff x="6734627" y="207399"/>
            <a:chExt cx="2373877" cy="6533969"/>
          </a:xfrm>
        </p:grpSpPr>
        <p:pic>
          <p:nvPicPr>
            <p:cNvPr id="37" name="圖片 36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902" b="11672"/>
            <a:stretch/>
          </p:blipFill>
          <p:spPr bwMode="auto">
            <a:xfrm>
              <a:off x="6734628" y="207399"/>
              <a:ext cx="2373876" cy="1778460"/>
            </a:xfrm>
            <a:prstGeom prst="rect">
              <a:avLst/>
            </a:prstGeom>
            <a:noFill/>
          </p:spPr>
        </p:pic>
        <p:pic>
          <p:nvPicPr>
            <p:cNvPr id="38" name="Picture 2" descr="C:\Users\1209005\Downloads\IMG_0534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4" t="42875" r="27401" b="10233"/>
            <a:stretch/>
          </p:blipFill>
          <p:spPr bwMode="auto">
            <a:xfrm>
              <a:off x="6734628" y="1998213"/>
              <a:ext cx="2373875" cy="170168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 descr="https://scontent-tpe1-1.xx.fbcdn.net/t31.0-8/12957667_1722725544617636_3728088167890874580_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4627" y="3678258"/>
              <a:ext cx="2373877" cy="1488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H:\02-專案計畫\D151303_交通部公共運輸整合資訊流通服務平臺建置計畫\08-推廣活動\02-2016全球空間基礎建設協會GSDI研討會_20161128\2016全球空間基礎建設協會GSDI研討會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309"/>
            <a:stretch/>
          </p:blipFill>
          <p:spPr bwMode="auto">
            <a:xfrm>
              <a:off x="6734628" y="5189779"/>
              <a:ext cx="2373876" cy="1551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向右箭號 1"/>
          <p:cNvSpPr/>
          <p:nvPr/>
        </p:nvSpPr>
        <p:spPr>
          <a:xfrm flipH="1">
            <a:off x="4428331" y="4207381"/>
            <a:ext cx="504056" cy="34532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088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07503" y="1340768"/>
            <a:ext cx="4926972" cy="4967957"/>
          </a:xfrm>
        </p:spPr>
        <p:txBody>
          <a:bodyPr/>
          <a:lstStyle/>
          <a:p>
            <a:r>
              <a:rPr lang="zh-TW" altLang="zh-TW" sz="2000" dirty="0"/>
              <a:t>主題：公共運輸旅運規劃服務實務</a:t>
            </a:r>
            <a:r>
              <a:rPr lang="zh-TW" altLang="zh-TW" sz="2000" dirty="0" smtClean="0"/>
              <a:t>研討</a:t>
            </a:r>
            <a:endParaRPr lang="en-US" altLang="zh-TW" sz="2000" dirty="0" smtClean="0"/>
          </a:p>
          <a:p>
            <a:r>
              <a:rPr lang="zh-TW" altLang="en-US" sz="2000" dirty="0" smtClean="0"/>
              <a:t>與會人數含講者、與談人及報名來賓共</a:t>
            </a:r>
            <a:r>
              <a:rPr lang="en-US" altLang="zh-TW" sz="2000" dirty="0"/>
              <a:t>61</a:t>
            </a:r>
            <a:r>
              <a:rPr lang="zh-TW" altLang="en-US" sz="2000" dirty="0" smtClean="0"/>
              <a:t>人，包括</a:t>
            </a:r>
            <a:r>
              <a:rPr lang="zh-TW" altLang="en-US" sz="2000" dirty="0"/>
              <a:t>公總</a:t>
            </a:r>
            <a:r>
              <a:rPr lang="zh-TW" altLang="en-US" sz="2000" dirty="0" smtClean="0"/>
              <a:t>、桃</a:t>
            </a:r>
            <a:r>
              <a:rPr lang="zh-TW" altLang="en-US" sz="2000" dirty="0"/>
              <a:t>捷</a:t>
            </a:r>
            <a:r>
              <a:rPr lang="zh-TW" altLang="en-US" sz="2000" dirty="0" smtClean="0"/>
              <a:t>公司、中興顧問、世曦、宏碁、季維、宥寬智慧環境、美商聯科技、互動國際、康訊、華夏、華電聯網、資策會、資拓宏宇、麟瑞科技等。</a:t>
            </a:r>
            <a:endParaRPr lang="en-US" altLang="zh-TW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mtClean="0"/>
              <a:pPr>
                <a:defRPr/>
              </a:pPr>
              <a:t>19</a:t>
            </a:fld>
            <a:endParaRPr lang="en-US" altLang="zh-TW" dirty="0"/>
          </a:p>
        </p:txBody>
      </p:sp>
      <p:sp>
        <p:nvSpPr>
          <p:cNvPr id="7" name="標題 4"/>
          <p:cNvSpPr txBox="1">
            <a:spLocks/>
          </p:cNvSpPr>
          <p:nvPr/>
        </p:nvSpPr>
        <p:spPr>
          <a:xfrm>
            <a:off x="473304" y="237929"/>
            <a:ext cx="8425631" cy="647973"/>
          </a:xfrm>
          <a:prstGeom prst="rect">
            <a:avLst/>
          </a:prstGeom>
          <a:effectLst>
            <a:outerShdw blurRad="50800" dist="38100" dir="5400000" algn="ctr" rotWithShape="0">
              <a:schemeClr val="bg1">
                <a:lumMod val="95000"/>
              </a:schemeClr>
            </a:outerShdw>
          </a:effec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accent1">
                    <a:lumMod val="7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24A15"/>
                </a:solidFill>
                <a:latin typeface="華康中圓體(P)" pitchFamily="34" charset="-120"/>
                <a:ea typeface="華康中圓體(P)" pitchFamily="34" charset="-12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24A15"/>
                </a:solidFill>
                <a:latin typeface="華康中圓體(P)" pitchFamily="34" charset="-120"/>
                <a:ea typeface="華康中圓體(P)" pitchFamily="34" charset="-12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24A15"/>
                </a:solidFill>
                <a:latin typeface="華康中圓體(P)" pitchFamily="34" charset="-120"/>
                <a:ea typeface="華康中圓體(P)" pitchFamily="34" charset="-12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24A15"/>
                </a:solidFill>
                <a:latin typeface="華康中圓體(P)" pitchFamily="34" charset="-120"/>
                <a:ea typeface="華康中圓體(P)" pitchFamily="34" charset="-12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24A15"/>
                </a:solidFill>
                <a:latin typeface="Arial" charset="0"/>
                <a:ea typeface="MS Gothic" pitchFamily="49" charset="-128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24A15"/>
                </a:solidFill>
                <a:latin typeface="Arial" charset="0"/>
                <a:ea typeface="MS Gothic" pitchFamily="49" charset="-128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24A15"/>
                </a:solidFill>
                <a:latin typeface="Arial" charset="0"/>
                <a:ea typeface="MS Gothic" pitchFamily="49" charset="-128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24A15"/>
                </a:solidFill>
                <a:latin typeface="Arial" charset="0"/>
                <a:ea typeface="MS Gothic" pitchFamily="49" charset="-128"/>
              </a:defRPr>
            </a:lvl9pPr>
          </a:lstStyle>
          <a:p>
            <a:r>
              <a:rPr lang="zh-TW" altLang="en-US" dirty="0" smtClean="0"/>
              <a:t>加</a:t>
            </a:r>
            <a:r>
              <a:rPr lang="zh-TW" altLang="en-US" dirty="0"/>
              <a:t>值應用</a:t>
            </a:r>
            <a:r>
              <a:rPr lang="zh-TW" altLang="en-US" dirty="0" smtClean="0"/>
              <a:t>推廣</a:t>
            </a:r>
            <a:r>
              <a:rPr lang="en-US" altLang="zh-TW" dirty="0" smtClean="0"/>
              <a:t>(2/3)</a:t>
            </a:r>
            <a:endParaRPr lang="zh-TW" altLang="en-US" kern="0" dirty="0"/>
          </a:p>
        </p:txBody>
      </p:sp>
      <p:pic>
        <p:nvPicPr>
          <p:cNvPr id="9" name="Picture 2" descr="Y:\02-專案計畫\D151303_交通部公共運輸整合資訊流通服務平臺建置計畫\08-推廣活動\03_公共運輸旅運規劃服務實務研討會_20160518\06-簽到簿及照片\照片\20160518-公共運輸旅運規劃研討會-05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" t="29166" r="4939" b="4167"/>
          <a:stretch/>
        </p:blipFill>
        <p:spPr bwMode="auto">
          <a:xfrm>
            <a:off x="5298535" y="1310680"/>
            <a:ext cx="3600400" cy="176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Y:\02-專案計畫\D151303_交通部公共運輸整合資訊流通服務平臺建置計畫\08-推廣活動\03_公共運輸旅運規劃服務實務研討會_20160518\06-簽到簿及照片\照片\20160518-公共運輸旅運規劃研討會-01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1"/>
          <a:stretch/>
        </p:blipFill>
        <p:spPr bwMode="auto">
          <a:xfrm>
            <a:off x="5298535" y="3140968"/>
            <a:ext cx="3600400" cy="176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 descr="Y:\02-專案計畫\D151303_交通部公共運輸整合資訊流通服務平臺建置計畫\08-推廣活動\03_公共運輸旅運規劃服務實務研討會_20160518\06-簽到簿及照片\照片\20160518-公共運輸旅運規劃研討會-037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40" b="-1"/>
          <a:stretch/>
        </p:blipFill>
        <p:spPr bwMode="auto">
          <a:xfrm>
            <a:off x="5298535" y="4968328"/>
            <a:ext cx="3600400" cy="1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群組 1"/>
          <p:cNvGrpSpPr/>
          <p:nvPr/>
        </p:nvGrpSpPr>
        <p:grpSpPr>
          <a:xfrm>
            <a:off x="1502312" y="4023973"/>
            <a:ext cx="3273082" cy="2648520"/>
            <a:chOff x="-27761085" y="-6571192"/>
            <a:chExt cx="19567531" cy="16919254"/>
          </a:xfrm>
        </p:grpSpPr>
        <p:pic>
          <p:nvPicPr>
            <p:cNvPr id="6147" name="Picture 3" descr="Y:\02-專案計畫\D151303_交通部公共運輸整合資訊流通服務平臺建置計畫\08-推廣活動\03_公共運輸旅運規劃服務實務研討會_20160518\06-簽到簿及照片\照片\20160518-公共運輸旅運規劃研討會-008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92" t="26099" r="27422"/>
            <a:stretch/>
          </p:blipFill>
          <p:spPr bwMode="auto">
            <a:xfrm>
              <a:off x="-16346260" y="562393"/>
              <a:ext cx="4123785" cy="3715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Picture 2" descr="Y:\02-專案計畫\D151303_交通部公共運輸整合資訊流通服務平臺建置計畫\08-推廣活動\03_公共運輸旅運規劃服務實務研討會_20160518\06-簽到簿及照片\照片\20160518-公共運輸旅運規劃研討會-005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63" t="24695" r="21432"/>
            <a:stretch/>
          </p:blipFill>
          <p:spPr bwMode="auto">
            <a:xfrm>
              <a:off x="-27761085" y="-2773509"/>
              <a:ext cx="4028443" cy="3585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Y:\02-專案計畫\D151303_交通部公共運輸整合資訊流通服務平臺建置計畫\08-推廣活動\03_公共運輸旅運規劃服務實務研討會_20160518\06-簽到簿及照片\照片\20160518-公共運輸旅運規劃研討會-011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70" t="23656" r="27331" b="12976"/>
            <a:stretch/>
          </p:blipFill>
          <p:spPr bwMode="auto">
            <a:xfrm>
              <a:off x="-19671528" y="-2773515"/>
              <a:ext cx="3947676" cy="3335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9" name="Picture 5" descr="Y:\02-專案計畫\D151303_交通部公共運輸整合資訊流通服務平臺建置計畫\08-推廣活動\03_公共運輸旅運規劃服務實務研討會_20160518\06-簽到簿及照片\照片\20160518-公共運輸旅運規劃研討會-014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9" t="18002" r="24445"/>
            <a:stretch/>
          </p:blipFill>
          <p:spPr bwMode="auto">
            <a:xfrm>
              <a:off x="-27210087" y="3992399"/>
              <a:ext cx="3788001" cy="3599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Y:\02-專案計畫\D151303_交通部公共運輸整合資訊流通服務平臺建置計畫\08-推廣活動\03_公共運輸旅運規劃服務實務研討會_20160518\06-簽到簿及照片\照片\20160518-公共運輸旅運規劃研討會-017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40" t="34861" r="26264" b="1"/>
            <a:stretch/>
          </p:blipFill>
          <p:spPr bwMode="auto">
            <a:xfrm>
              <a:off x="-15839562" y="7249553"/>
              <a:ext cx="3581593" cy="3098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1" name="Picture 7" descr="Y:\02-專案計畫\D151303_交通部公共運輸整合資訊流通服務平臺建置計畫\08-推廣活動\03_公共運輸旅運規劃服務實務研討會_20160518\06-簽到簿及照片\照片\20160518-公共運輸旅運規劃研討會-021.jp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8" t="10776" r="22866"/>
            <a:stretch/>
          </p:blipFill>
          <p:spPr bwMode="auto">
            <a:xfrm>
              <a:off x="-12222475" y="4115889"/>
              <a:ext cx="3971404" cy="3581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Y:\02-專案計畫\D151303_交通部公共運輸整合資訊流通服務平臺建置計畫\08-推廣活動\03_公共運輸旅運規劃服務實務研討會_20160518\06-簽到簿及照片\照片\20160518-公共運輸旅運規劃研討會-024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82" t="42471" r="21789"/>
            <a:stretch/>
          </p:blipFill>
          <p:spPr bwMode="auto">
            <a:xfrm>
              <a:off x="-23333111" y="7542451"/>
              <a:ext cx="3221352" cy="2525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3" name="Picture 9" descr="Y:\02-專案計畫\D151303_交通部公共運輸整合資訊流通服務平臺建置計畫\08-推廣活動\03_公共運輸旅運規劃服務實務研討會_20160518\06-簽到簿及照片\照片\20160518-公共運輸旅運規劃研討會-042.jpg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78" t="25412" r="26382" b="3352"/>
            <a:stretch/>
          </p:blipFill>
          <p:spPr bwMode="auto">
            <a:xfrm>
              <a:off x="-20048963" y="4122935"/>
              <a:ext cx="3452492" cy="3126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10" descr="Y:\02-專案計畫\D151303_交通部公共運輸整合資訊流通服務平臺建置計畫\08-推廣活動\03_公共運輸旅運規劃服務實務研討會_20160518\06-簽到簿及照片\照片\20160518-公共運輸旅運規劃研討會-033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25" t="11291" r="20317"/>
            <a:stretch/>
          </p:blipFill>
          <p:spPr bwMode="auto">
            <a:xfrm>
              <a:off x="-23591799" y="-6553765"/>
              <a:ext cx="3864326" cy="3590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5" name="Picture 11" descr="Y:\02-專案計畫\D151303_交通部公共運輸整合資訊流通服務平臺建置計畫\08-推廣活動\03_公共運輸旅運規劃服務實務研討會_20160518\06-簽到簿及照片\照片\20160518-公共運輸旅運規劃研討會-038.jpg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0" r="21296"/>
            <a:stretch/>
          </p:blipFill>
          <p:spPr bwMode="auto">
            <a:xfrm>
              <a:off x="-15401196" y="-6571192"/>
              <a:ext cx="3178720" cy="3487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6" name="Picture 12" descr="Y:\02-專案計畫\D151303_交通部公共運輸整合資訊流通服務平臺建置計畫\08-推廣活動\03_公共運輸旅運規劃服務實務研討會_20160518\06-簽到簿及照片\照片\20160518-公共運輸旅運規劃研討會-051.jp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73" t="16840" r="18078"/>
            <a:stretch/>
          </p:blipFill>
          <p:spPr bwMode="auto">
            <a:xfrm>
              <a:off x="-12041655" y="-3120624"/>
              <a:ext cx="3848101" cy="3649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8" name="Picture 14" descr="Y:\02-專案計畫\D151303_交通部公共運輸整合資訊流通服務平臺建置計畫\08-推廣活動\03_公共運輸旅運規劃服務實務研討會_20160518\06-簽到簿及照片\照片\20160518-公共運輸旅運規劃研討會-028.jpg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12" t="22569" r="24190"/>
            <a:stretch/>
          </p:blipFill>
          <p:spPr bwMode="auto">
            <a:xfrm>
              <a:off x="-23422086" y="717371"/>
              <a:ext cx="3581402" cy="3398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59" name="Picture 15" descr="Y:\02-專案計畫\D151303_交通部公共運輸整合資訊流通服務平臺建置計畫\08-推廣活動\03_公共運輸旅運規劃服務實務研討會_20160518\06-簽到簿及照片\照片\20160518-公共運輸旅運規劃研討會-001.jp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9" t="11514" r="53445"/>
          <a:stretch/>
        </p:blipFill>
        <p:spPr bwMode="auto">
          <a:xfrm>
            <a:off x="35496" y="4023973"/>
            <a:ext cx="1360745" cy="256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323528" y="6237312"/>
            <a:ext cx="1178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ITS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協會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421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60747"/>
            <a:ext cx="8425631" cy="647973"/>
          </a:xfrm>
        </p:spPr>
        <p:txBody>
          <a:bodyPr/>
          <a:lstStyle/>
          <a:p>
            <a:r>
              <a:rPr lang="zh-TW" altLang="en-US" dirty="0"/>
              <a:t>簡報大綱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63497" y="1484784"/>
            <a:ext cx="6340751" cy="5184576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一、計畫說明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二、</a:t>
            </a:r>
            <a:r>
              <a:rPr lang="en-US" altLang="zh-TW" dirty="0" smtClean="0"/>
              <a:t>PTX</a:t>
            </a:r>
            <a:r>
              <a:rPr lang="zh-TW" altLang="en-US" dirty="0" smtClean="0"/>
              <a:t>平</a:t>
            </a:r>
            <a:r>
              <a:rPr lang="zh-TW" altLang="en-US" dirty="0"/>
              <a:t>臺組成及</a:t>
            </a:r>
            <a:r>
              <a:rPr lang="zh-TW" altLang="en-US" dirty="0" smtClean="0"/>
              <a:t>特色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三、</a:t>
            </a:r>
            <a:r>
              <a:rPr lang="en-US" altLang="zh-TW" dirty="0" smtClean="0"/>
              <a:t>PTX</a:t>
            </a:r>
            <a:r>
              <a:rPr lang="zh-TW" altLang="en-US" dirty="0" smtClean="0"/>
              <a:t>平</a:t>
            </a:r>
            <a:r>
              <a:rPr lang="zh-TW" altLang="en-US" dirty="0"/>
              <a:t>臺試</a:t>
            </a:r>
            <a:r>
              <a:rPr lang="zh-TW" altLang="en-US" dirty="0" smtClean="0"/>
              <a:t>運轉現況及成效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四</a:t>
            </a:r>
            <a:r>
              <a:rPr lang="zh-TW" altLang="en-US" dirty="0" smtClean="0"/>
              <a:t>、加值應用推廣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五、後續</a:t>
            </a:r>
            <a:r>
              <a:rPr lang="zh-TW" altLang="en-US" dirty="0"/>
              <a:t>預計</a:t>
            </a:r>
            <a:r>
              <a:rPr lang="zh-TW" altLang="en-US" dirty="0" smtClean="0"/>
              <a:t>工作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zh-TW" altLang="en-US" sz="1600" dirty="0"/>
          </a:p>
        </p:txBody>
      </p:sp>
      <p:sp>
        <p:nvSpPr>
          <p:cNvPr id="4" name="投影片編號版面配置區 3"/>
          <p:cNvSpPr txBox="1">
            <a:spLocks/>
          </p:cNvSpPr>
          <p:nvPr/>
        </p:nvSpPr>
        <p:spPr bwMode="auto">
          <a:xfrm>
            <a:off x="7092280" y="6572200"/>
            <a:ext cx="5730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+mj-lt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3B251DF-C890-419C-8B3F-F81E59E0BAC2}" type="slidenum">
              <a:rPr kumimoji="1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新細明體" pitchFamily="18" charset="-120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6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加</a:t>
            </a:r>
            <a:r>
              <a:rPr lang="zh-TW" altLang="en-US" dirty="0"/>
              <a:t>值應用推廣</a:t>
            </a:r>
            <a:r>
              <a:rPr lang="en-US" altLang="zh-TW" dirty="0" smtClean="0"/>
              <a:t>(3/3)-</a:t>
            </a:r>
            <a:r>
              <a:rPr lang="zh-TW" altLang="en-US" dirty="0" smtClean="0"/>
              <a:t>會員</a:t>
            </a:r>
            <a:r>
              <a:rPr lang="zh-TW" altLang="en-US" dirty="0"/>
              <a:t>權益</a:t>
            </a: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4928011"/>
              </p:ext>
            </p:extLst>
          </p:nvPr>
        </p:nvGraphicFramePr>
        <p:xfrm>
          <a:off x="468313" y="1340768"/>
          <a:ext cx="8424862" cy="5516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8751441" y="6165304"/>
            <a:ext cx="573087" cy="457200"/>
          </a:xfrm>
        </p:spPr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mtClean="0"/>
              <a:pPr>
                <a:defRPr/>
              </a:pPr>
              <a:t>20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751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後續預計供應資料服務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200" dirty="0"/>
              <a:t>預定</a:t>
            </a:r>
            <a:r>
              <a:rPr lang="en-US" altLang="zh-TW" sz="2200" dirty="0"/>
              <a:t>105</a:t>
            </a:r>
            <a:r>
              <a:rPr lang="zh-TW" altLang="en-US" sz="2200" dirty="0"/>
              <a:t>年</a:t>
            </a:r>
            <a:r>
              <a:rPr lang="en-US" altLang="zh-TW" sz="2200" dirty="0"/>
              <a:t>11</a:t>
            </a:r>
            <a:r>
              <a:rPr lang="zh-TW" altLang="en-US" sz="2200" dirty="0"/>
              <a:t>月供應第三批資料服務</a:t>
            </a:r>
            <a:r>
              <a:rPr lang="zh-TW" altLang="en-US" sz="2200" dirty="0" smtClean="0"/>
              <a:t>。</a:t>
            </a:r>
            <a:endParaRPr lang="en-US" altLang="zh-TW" sz="2200" dirty="0" smtClean="0"/>
          </a:p>
          <a:p>
            <a:r>
              <a:rPr lang="zh-TW" altLang="zh-TW" sz="2200" dirty="0" smtClean="0"/>
              <a:t>臺鐵</a:t>
            </a:r>
            <a:r>
              <a:rPr lang="zh-TW" altLang="en-US" sz="2200" dirty="0" smtClean="0"/>
              <a:t>：</a:t>
            </a:r>
            <a:r>
              <a:rPr lang="zh-TW" altLang="zh-TW" sz="2200" dirty="0"/>
              <a:t>新增</a:t>
            </a:r>
            <a:r>
              <a:rPr lang="en-US" altLang="zh-TW" sz="2200" dirty="0"/>
              <a:t>[</a:t>
            </a:r>
            <a:r>
              <a:rPr lang="zh-TW" altLang="zh-TW" sz="2200" dirty="0"/>
              <a:t>定期時刻表</a:t>
            </a:r>
            <a:r>
              <a:rPr lang="en-US" altLang="zh-TW" sz="2200" dirty="0" smtClean="0"/>
              <a:t>]</a:t>
            </a:r>
            <a:r>
              <a:rPr lang="zh-TW" altLang="en-US" sz="2200" dirty="0" smtClean="0"/>
              <a:t>、</a:t>
            </a:r>
            <a:r>
              <a:rPr lang="zh-TW" altLang="zh-TW" sz="2200" dirty="0" smtClean="0"/>
              <a:t>新增</a:t>
            </a:r>
            <a:r>
              <a:rPr lang="en-US" altLang="zh-TW" sz="2200" dirty="0"/>
              <a:t>[</a:t>
            </a:r>
            <a:r>
              <a:rPr lang="zh-TW" altLang="zh-TW" sz="2200" dirty="0"/>
              <a:t>列車標準票價</a:t>
            </a:r>
            <a:r>
              <a:rPr lang="en-US" altLang="zh-TW" sz="2200" dirty="0" smtClean="0"/>
              <a:t>]</a:t>
            </a:r>
            <a:r>
              <a:rPr lang="zh-TW" altLang="en-US" sz="2200" dirty="0"/>
              <a:t> 、</a:t>
            </a:r>
            <a:r>
              <a:rPr lang="zh-TW" altLang="zh-TW" sz="2200" dirty="0" smtClean="0"/>
              <a:t>通</a:t>
            </a:r>
            <a:r>
              <a:rPr lang="zh-TW" altLang="zh-TW" sz="2200" dirty="0"/>
              <a:t>阻資料、</a:t>
            </a:r>
            <a:r>
              <a:rPr lang="zh-TW" altLang="zh-TW" sz="2200" dirty="0" smtClean="0"/>
              <a:t>最新消息</a:t>
            </a:r>
            <a:r>
              <a:rPr lang="zh-TW" altLang="en-US" sz="2200" dirty="0" smtClean="0"/>
              <a:t>。</a:t>
            </a:r>
            <a:endParaRPr lang="en-US" altLang="zh-TW" sz="2200" dirty="0" smtClean="0"/>
          </a:p>
          <a:p>
            <a:r>
              <a:rPr lang="zh-TW" altLang="en-US" sz="2200" dirty="0" smtClean="0"/>
              <a:t>高鐵</a:t>
            </a:r>
            <a:r>
              <a:rPr lang="zh-TW" altLang="en-US" sz="2200" dirty="0"/>
              <a:t>：</a:t>
            </a:r>
            <a:r>
              <a:rPr lang="zh-TW" altLang="en-US" sz="2200" dirty="0" smtClean="0"/>
              <a:t>標準</a:t>
            </a:r>
            <a:r>
              <a:rPr lang="zh-TW" altLang="en-US" sz="2200" dirty="0"/>
              <a:t>票價</a:t>
            </a:r>
            <a:r>
              <a:rPr lang="zh-TW" altLang="en-US" sz="2200" dirty="0" smtClean="0"/>
              <a:t>表、營運</a:t>
            </a:r>
            <a:r>
              <a:rPr lang="zh-TW" altLang="en-US" sz="2200" dirty="0"/>
              <a:t>通阻</a:t>
            </a:r>
            <a:r>
              <a:rPr lang="zh-TW" altLang="en-US" sz="2200" dirty="0" smtClean="0"/>
              <a:t>資訊、</a:t>
            </a:r>
            <a:r>
              <a:rPr lang="zh-TW" altLang="zh-TW" sz="2200" dirty="0"/>
              <a:t> </a:t>
            </a:r>
            <a:r>
              <a:rPr lang="zh-TW" altLang="zh-TW" sz="2200" dirty="0" smtClean="0"/>
              <a:t>最新消息</a:t>
            </a:r>
            <a:endParaRPr lang="en-US" altLang="zh-TW" sz="2200" dirty="0" smtClean="0"/>
          </a:p>
          <a:p>
            <a:r>
              <a:rPr lang="zh-TW" altLang="en-US" sz="2200" dirty="0"/>
              <a:t>公</a:t>
            </a:r>
            <a:r>
              <a:rPr lang="zh-TW" altLang="en-US" sz="2200" dirty="0" smtClean="0"/>
              <a:t>車：</a:t>
            </a:r>
            <a:r>
              <a:rPr lang="zh-TW" altLang="zh-TW" sz="2200" dirty="0"/>
              <a:t>公車線形</a:t>
            </a:r>
            <a:r>
              <a:rPr lang="zh-TW" altLang="zh-TW" sz="2200" dirty="0" smtClean="0"/>
              <a:t>資料</a:t>
            </a:r>
            <a:r>
              <a:rPr lang="zh-TW" altLang="en-US" sz="2200" dirty="0" smtClean="0"/>
              <a:t>、</a:t>
            </a:r>
            <a:r>
              <a:rPr lang="zh-TW" altLang="zh-TW" sz="2200" dirty="0" smtClean="0"/>
              <a:t>公車</a:t>
            </a:r>
            <a:r>
              <a:rPr lang="zh-TW" altLang="zh-TW" sz="2200" dirty="0"/>
              <a:t>標準票價資料</a:t>
            </a:r>
            <a:r>
              <a:rPr lang="en-US" altLang="zh-TW" sz="2200" dirty="0"/>
              <a:t>(</a:t>
            </a:r>
            <a:r>
              <a:rPr lang="zh-TW" altLang="zh-TW" sz="2200" dirty="0"/>
              <a:t>僅公總提供結構化資料</a:t>
            </a:r>
            <a:r>
              <a:rPr lang="en-US" altLang="zh-TW" sz="2200" dirty="0" smtClean="0"/>
              <a:t>)</a:t>
            </a:r>
            <a:r>
              <a:rPr lang="zh-TW" altLang="en-US" sz="2200" dirty="0"/>
              <a:t>、</a:t>
            </a:r>
            <a:r>
              <a:rPr lang="zh-TW" altLang="zh-TW" sz="2200" dirty="0" smtClean="0"/>
              <a:t>公車</a:t>
            </a:r>
            <a:r>
              <a:rPr lang="zh-TW" altLang="zh-TW" sz="2200" dirty="0"/>
              <a:t>基本資料</a:t>
            </a:r>
            <a:r>
              <a:rPr lang="en-US" altLang="zh-TW" sz="2200" dirty="0"/>
              <a:t>(</a:t>
            </a:r>
            <a:r>
              <a:rPr lang="zh-TW" altLang="zh-TW" sz="2200" dirty="0"/>
              <a:t>僅台北市提供</a:t>
            </a:r>
            <a:r>
              <a:rPr lang="en-US" altLang="zh-TW" sz="2200" dirty="0"/>
              <a:t>)</a:t>
            </a:r>
            <a:endParaRPr lang="en-US" altLang="zh-TW" sz="2200" dirty="0" smtClean="0"/>
          </a:p>
          <a:p>
            <a:r>
              <a:rPr lang="zh-TW" altLang="zh-TW" sz="2200" dirty="0" smtClean="0"/>
              <a:t>臺</a:t>
            </a:r>
            <a:r>
              <a:rPr lang="zh-TW" altLang="zh-TW" sz="2200" dirty="0"/>
              <a:t>北、</a:t>
            </a:r>
            <a:r>
              <a:rPr lang="zh-TW" altLang="zh-TW" sz="2200" dirty="0" smtClean="0"/>
              <a:t>高雄</a:t>
            </a:r>
            <a:r>
              <a:rPr lang="zh-TW" altLang="en-US" sz="2200" dirty="0" smtClean="0"/>
              <a:t>、桃機</a:t>
            </a:r>
            <a:r>
              <a:rPr lang="zh-TW" altLang="zh-TW" sz="2200" dirty="0" smtClean="0"/>
              <a:t>捷運</a:t>
            </a:r>
            <a:r>
              <a:rPr lang="zh-TW" altLang="en-US" sz="2200" dirty="0" smtClean="0"/>
              <a:t>：目前團隊正努力與各單位接洽盤點中</a:t>
            </a:r>
            <a:endParaRPr lang="en-US" altLang="zh-TW" sz="2200" dirty="0" smtClean="0"/>
          </a:p>
          <a:p>
            <a:r>
              <a:rPr lang="zh-TW" altLang="zh-TW" sz="2200" dirty="0"/>
              <a:t>公共</a:t>
            </a:r>
            <a:r>
              <a:rPr lang="zh-TW" altLang="zh-TW" sz="2200" dirty="0" smtClean="0"/>
              <a:t>自行車</a:t>
            </a:r>
            <a:r>
              <a:rPr lang="zh-TW" altLang="en-US" sz="2200" dirty="0"/>
              <a:t>：</a:t>
            </a:r>
            <a:r>
              <a:rPr lang="zh-TW" altLang="zh-TW" sz="2200" dirty="0" smtClean="0"/>
              <a:t>點</a:t>
            </a:r>
            <a:r>
              <a:rPr lang="zh-TW" altLang="zh-TW" sz="2200" dirty="0"/>
              <a:t>位資訊、可借數量、可停格</a:t>
            </a:r>
            <a:r>
              <a:rPr lang="zh-TW" altLang="zh-TW" sz="2200" dirty="0" smtClean="0"/>
              <a:t>位。</a:t>
            </a:r>
            <a:endParaRPr lang="en-US" altLang="zh-TW" sz="2200" dirty="0" smtClean="0"/>
          </a:p>
          <a:p>
            <a:r>
              <a:rPr lang="zh-TW" altLang="en-US" sz="2200" dirty="0"/>
              <a:t>應用</a:t>
            </a:r>
            <a:r>
              <a:rPr lang="en-US" altLang="zh-TW" sz="2200" dirty="0" smtClean="0"/>
              <a:t>API</a:t>
            </a:r>
            <a:r>
              <a:rPr lang="zh-TW" altLang="en-US" sz="2200" dirty="0" smtClean="0"/>
              <a:t>：氣象、環保、觀光資訊，基隆、宜蘭主題專區。</a:t>
            </a:r>
            <a:endParaRPr lang="en-US" altLang="zh-TW" sz="2200" dirty="0" smtClean="0"/>
          </a:p>
          <a:p>
            <a:endParaRPr lang="en-US" altLang="zh-TW" sz="2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6804248" y="6525344"/>
            <a:ext cx="573087" cy="457200"/>
          </a:xfrm>
        </p:spPr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mtClean="0"/>
              <a:pPr>
                <a:defRPr/>
              </a:pPr>
              <a:t>21</a:t>
            </a:fld>
            <a:endParaRPr lang="en-US" altLang="zh-TW" dirty="0"/>
          </a:p>
        </p:txBody>
      </p:sp>
      <p:sp>
        <p:nvSpPr>
          <p:cNvPr id="7" name="矩形 6"/>
          <p:cNvSpPr/>
          <p:nvPr/>
        </p:nvSpPr>
        <p:spPr>
          <a:xfrm>
            <a:off x="455014" y="5661248"/>
            <a:ext cx="6750496" cy="376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705">
              <a:lnSpc>
                <a:spcPts val="2400"/>
              </a:lnSpc>
              <a:spcAft>
                <a:spcPts val="0"/>
              </a:spcAft>
            </a:pPr>
            <a:r>
              <a:rPr lang="zh-TW" altLang="zh-TW" sz="16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註：資料服務需來源單位同意後提供，將視盤點結果調整。</a:t>
            </a:r>
            <a:endParaRPr lang="zh-TW" altLang="zh-TW" sz="1600" kern="1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262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722313" y="1628800"/>
            <a:ext cx="7772400" cy="1001028"/>
          </a:xfrm>
        </p:spPr>
        <p:txBody>
          <a:bodyPr/>
          <a:lstStyle/>
          <a:p>
            <a:r>
              <a:rPr lang="zh-TW" altLang="en-US" sz="3600" dirty="0" smtClean="0"/>
              <a:t>歡迎</a:t>
            </a:r>
            <a:r>
              <a:rPr lang="zh-TW" altLang="en-US" sz="3600" dirty="0"/>
              <a:t>各界踴躍加入</a:t>
            </a:r>
            <a:r>
              <a:rPr lang="zh-TW" altLang="en-US" sz="3600" dirty="0" smtClean="0"/>
              <a:t>會員使用</a:t>
            </a:r>
            <a:r>
              <a:rPr lang="en-US" altLang="zh-TW" sz="3600" dirty="0" smtClean="0"/>
              <a:t>PTX API</a:t>
            </a:r>
            <a:r>
              <a:rPr lang="zh-TW" altLang="en-US" sz="3600" dirty="0" smtClean="0"/>
              <a:t>！</a:t>
            </a:r>
            <a:endParaRPr lang="zh-TW" altLang="en-US" sz="36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750920"/>
            <a:ext cx="7772400" cy="366397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1"/>
                </a:solidFill>
              </a:rPr>
              <a:t>入口</a:t>
            </a:r>
            <a:r>
              <a:rPr lang="zh-TW" altLang="en-US" b="1" dirty="0" smtClean="0">
                <a:solidFill>
                  <a:schemeClr val="accent1"/>
                </a:solidFill>
              </a:rPr>
              <a:t>網站</a:t>
            </a:r>
            <a:r>
              <a:rPr lang="en-US" altLang="zh-TW" sz="1800" dirty="0" smtClean="0">
                <a:solidFill>
                  <a:schemeClr val="accent1"/>
                </a:solidFill>
              </a:rPr>
              <a:t/>
            </a:r>
            <a:br>
              <a:rPr lang="en-US" altLang="zh-TW" sz="1800" dirty="0" smtClean="0">
                <a:solidFill>
                  <a:schemeClr val="accent1"/>
                </a:solidFill>
              </a:rPr>
            </a:br>
            <a:r>
              <a:rPr lang="en-US" altLang="zh-TW" sz="1800" dirty="0" smtClean="0">
                <a:solidFill>
                  <a:schemeClr val="accent1"/>
                </a:solidFill>
              </a:rPr>
              <a:t>http</a:t>
            </a:r>
            <a:r>
              <a:rPr lang="en-US" altLang="zh-TW" sz="1800" dirty="0">
                <a:solidFill>
                  <a:schemeClr val="accent1"/>
                </a:solidFill>
              </a:rPr>
              <a:t>://ptx.transportdata.tw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1"/>
                </a:solidFill>
              </a:rPr>
              <a:t>資料</a:t>
            </a:r>
            <a:r>
              <a:rPr lang="zh-TW" altLang="en-US" b="1" dirty="0" smtClean="0">
                <a:solidFill>
                  <a:schemeClr val="accent1"/>
                </a:solidFill>
              </a:rPr>
              <a:t>標準</a:t>
            </a:r>
            <a:r>
              <a:rPr lang="en-US" altLang="zh-TW" sz="1800" b="1" dirty="0" smtClean="0">
                <a:solidFill>
                  <a:schemeClr val="accent1"/>
                </a:solidFill>
              </a:rPr>
              <a:t/>
            </a:r>
            <a:br>
              <a:rPr lang="en-US" altLang="zh-TW" sz="1800" b="1" dirty="0" smtClean="0">
                <a:solidFill>
                  <a:schemeClr val="accent1"/>
                </a:solidFill>
              </a:rPr>
            </a:br>
            <a:r>
              <a:rPr lang="en-US" altLang="zh-TW" sz="1800" dirty="0" smtClean="0">
                <a:solidFill>
                  <a:schemeClr val="accent1"/>
                </a:solidFill>
              </a:rPr>
              <a:t>http</a:t>
            </a:r>
            <a:r>
              <a:rPr lang="en-US" altLang="zh-TW" sz="1800" dirty="0">
                <a:solidFill>
                  <a:schemeClr val="accent1"/>
                </a:solidFill>
              </a:rPr>
              <a:t>://ptx.transportdata.tw/PTX/Data/Standard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1"/>
                </a:solidFill>
              </a:rPr>
              <a:t>資料服務</a:t>
            </a:r>
            <a:r>
              <a:rPr lang="zh-TW" altLang="en-US" b="1" dirty="0" smtClean="0">
                <a:solidFill>
                  <a:schemeClr val="accent1"/>
                </a:solidFill>
              </a:rPr>
              <a:t>查詢</a:t>
            </a:r>
            <a:r>
              <a:rPr lang="en-US" altLang="zh-TW" sz="1800" b="1" dirty="0" smtClean="0">
                <a:solidFill>
                  <a:schemeClr val="accent1"/>
                </a:solidFill>
              </a:rPr>
              <a:t/>
            </a:r>
            <a:br>
              <a:rPr lang="en-US" altLang="zh-TW" sz="1800" b="1" dirty="0" smtClean="0">
                <a:solidFill>
                  <a:schemeClr val="accent1"/>
                </a:solidFill>
              </a:rPr>
            </a:br>
            <a:r>
              <a:rPr lang="en-US" altLang="zh-TW" sz="1800" dirty="0" smtClean="0">
                <a:solidFill>
                  <a:schemeClr val="accent1"/>
                </a:solidFill>
              </a:rPr>
              <a:t>http</a:t>
            </a:r>
            <a:r>
              <a:rPr lang="en-US" altLang="zh-TW" sz="1800" dirty="0">
                <a:solidFill>
                  <a:schemeClr val="accent1"/>
                </a:solidFill>
              </a:rPr>
              <a:t>://ptx.transportdata.tw/PTX/Service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1"/>
                </a:solidFill>
              </a:rPr>
              <a:t>線上</a:t>
            </a:r>
            <a:r>
              <a:rPr lang="en-US" altLang="zh-TW" b="1" dirty="0">
                <a:solidFill>
                  <a:schemeClr val="accent1"/>
                </a:solidFill>
              </a:rPr>
              <a:t>API</a:t>
            </a:r>
            <a:r>
              <a:rPr lang="zh-TW" altLang="en-US" b="1" dirty="0" smtClean="0">
                <a:solidFill>
                  <a:schemeClr val="accent1"/>
                </a:solidFill>
              </a:rPr>
              <a:t>說明</a:t>
            </a:r>
            <a:r>
              <a:rPr lang="en-US" altLang="zh-TW" sz="1800" b="1" dirty="0" smtClean="0">
                <a:solidFill>
                  <a:schemeClr val="accent1"/>
                </a:solidFill>
              </a:rPr>
              <a:t/>
            </a:r>
            <a:br>
              <a:rPr lang="en-US" altLang="zh-TW" sz="1800" b="1" dirty="0" smtClean="0">
                <a:solidFill>
                  <a:schemeClr val="accent1"/>
                </a:solidFill>
              </a:rPr>
            </a:br>
            <a:r>
              <a:rPr lang="en-US" altLang="zh-TW" sz="1800" dirty="0" smtClean="0">
                <a:solidFill>
                  <a:schemeClr val="accent1"/>
                </a:solidFill>
              </a:rPr>
              <a:t>http</a:t>
            </a:r>
            <a:r>
              <a:rPr lang="en-US" altLang="zh-TW" sz="1800" dirty="0">
                <a:solidFill>
                  <a:schemeClr val="accent1"/>
                </a:solidFill>
              </a:rPr>
              <a:t>://ptx.transportdata.tw/MOTC/Swagger/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chemeClr val="accent1"/>
                </a:solidFill>
              </a:rPr>
              <a:t>加入</a:t>
            </a:r>
            <a:r>
              <a:rPr lang="zh-TW" altLang="en-US" b="1" dirty="0" smtClean="0">
                <a:solidFill>
                  <a:schemeClr val="accent1"/>
                </a:solidFill>
              </a:rPr>
              <a:t>會員</a:t>
            </a:r>
            <a:r>
              <a:rPr lang="en-US" altLang="zh-TW" sz="1800" dirty="0" smtClean="0">
                <a:solidFill>
                  <a:schemeClr val="accent1"/>
                </a:solidFill>
              </a:rPr>
              <a:t/>
            </a:r>
            <a:br>
              <a:rPr lang="en-US" altLang="zh-TW" sz="1800" dirty="0" smtClean="0">
                <a:solidFill>
                  <a:schemeClr val="accent1"/>
                </a:solidFill>
              </a:rPr>
            </a:br>
            <a:r>
              <a:rPr lang="en-US" altLang="zh-TW" sz="1800" dirty="0" smtClean="0">
                <a:solidFill>
                  <a:schemeClr val="accent1"/>
                </a:solidFill>
              </a:rPr>
              <a:t>http</a:t>
            </a:r>
            <a:r>
              <a:rPr lang="en-US" altLang="zh-TW" sz="1800" dirty="0">
                <a:solidFill>
                  <a:schemeClr val="accent1"/>
                </a:solidFill>
              </a:rPr>
              <a:t>://ptx.transportdata.tw/PTX/Management/AccountRegister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mtClean="0"/>
              <a:pPr>
                <a:defRPr/>
              </a:pPr>
              <a:t>22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61113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國內公共運輸資訊流通現況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4283968" y="6572200"/>
            <a:ext cx="573087" cy="457200"/>
          </a:xfrm>
        </p:spPr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mtClean="0"/>
              <a:pPr>
                <a:defRPr/>
              </a:pPr>
              <a:t>3</a:t>
            </a:fld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238" y="4061803"/>
            <a:ext cx="1739100" cy="141716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194050" y="4546229"/>
            <a:ext cx="1876151" cy="144016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149124" y="3845199"/>
            <a:ext cx="1732135" cy="214119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1194050" y="4376889"/>
            <a:ext cx="435991" cy="313356"/>
          </a:xfrm>
          <a:prstGeom prst="ellipse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446144" y="4376889"/>
            <a:ext cx="435991" cy="313356"/>
          </a:xfrm>
          <a:prstGeom prst="ellipse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1819140" y="4376889"/>
            <a:ext cx="435991" cy="313356"/>
          </a:xfrm>
          <a:prstGeom prst="ellipse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2037135" y="4376889"/>
            <a:ext cx="435991" cy="313356"/>
          </a:xfrm>
          <a:prstGeom prst="ellipse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2255131" y="4376889"/>
            <a:ext cx="435991" cy="313356"/>
          </a:xfrm>
          <a:prstGeom prst="ellipse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2634210" y="4376889"/>
            <a:ext cx="435991" cy="313356"/>
          </a:xfrm>
          <a:prstGeom prst="ellipse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5062602" y="3661942"/>
            <a:ext cx="435991" cy="313356"/>
          </a:xfrm>
          <a:prstGeom prst="ellipse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5314696" y="3661942"/>
            <a:ext cx="435991" cy="313356"/>
          </a:xfrm>
          <a:prstGeom prst="ellipse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5687692" y="3661942"/>
            <a:ext cx="435991" cy="313356"/>
          </a:xfrm>
          <a:prstGeom prst="ellipse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5905687" y="3661942"/>
            <a:ext cx="435991" cy="313356"/>
          </a:xfrm>
          <a:prstGeom prst="ellipse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6123683" y="3661942"/>
            <a:ext cx="435991" cy="313356"/>
          </a:xfrm>
          <a:prstGeom prst="ellipse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6502762" y="3661942"/>
            <a:ext cx="378497" cy="313356"/>
          </a:xfrm>
          <a:prstGeom prst="ellipse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3070201" y="5685657"/>
            <a:ext cx="2078923" cy="2880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等腰三角形 22"/>
          <p:cNvSpPr/>
          <p:nvPr/>
        </p:nvSpPr>
        <p:spPr>
          <a:xfrm>
            <a:off x="3766458" y="5393917"/>
            <a:ext cx="175386" cy="57977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等腰三角形 23"/>
          <p:cNvSpPr/>
          <p:nvPr/>
        </p:nvSpPr>
        <p:spPr>
          <a:xfrm>
            <a:off x="4167136" y="5541641"/>
            <a:ext cx="175386" cy="43390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等腰三角形 24"/>
          <p:cNvSpPr/>
          <p:nvPr/>
        </p:nvSpPr>
        <p:spPr>
          <a:xfrm>
            <a:off x="4474475" y="5613649"/>
            <a:ext cx="175386" cy="36189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等腰三角形 25"/>
          <p:cNvSpPr/>
          <p:nvPr/>
        </p:nvSpPr>
        <p:spPr>
          <a:xfrm>
            <a:off x="4771180" y="5469633"/>
            <a:ext cx="175386" cy="50405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53" y="3954568"/>
            <a:ext cx="329771" cy="322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23753">
            <a:off x="3387764" y="4891669"/>
            <a:ext cx="343381" cy="335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953" y="3845199"/>
            <a:ext cx="369176" cy="36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80" y="4035092"/>
            <a:ext cx="330617" cy="3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770" y="3845199"/>
            <a:ext cx="411156" cy="417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210" y="3989215"/>
            <a:ext cx="367951" cy="365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矩形 32"/>
          <p:cNvSpPr/>
          <p:nvPr/>
        </p:nvSpPr>
        <p:spPr>
          <a:xfrm>
            <a:off x="5165739" y="3970165"/>
            <a:ext cx="171552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跨運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具</a:t>
            </a:r>
            <a:r>
              <a:rPr lang="en-US" altLang="zh-TW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縣市</a:t>
            </a:r>
            <a:r>
              <a:rPr lang="en-US" altLang="zh-TW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目前數量少</a:t>
            </a:r>
            <a:endParaRPr lang="en-US" altLang="zh-TW" sz="1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成本高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資料取得不易</a:t>
            </a:r>
            <a:endParaRPr lang="en-US" altLang="zh-TW" sz="1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開發技術門檻高</a:t>
            </a:r>
            <a:endParaRPr lang="zh-TW" alt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市場反應力慢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49176" y="4762253"/>
            <a:ext cx="174901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單一運</a:t>
            </a: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具</a:t>
            </a:r>
            <a:r>
              <a:rPr lang="en-US" altLang="zh-TW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縣市</a:t>
            </a:r>
            <a:r>
              <a:rPr lang="en-US" altLang="zh-TW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目前數量多</a:t>
            </a:r>
            <a:endParaRPr lang="en-US" altLang="zh-TW" sz="1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跨運具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缺少資料</a:t>
            </a:r>
            <a:r>
              <a:rPr lang="zh-TW" altLang="en-US" sz="1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交換標準</a:t>
            </a:r>
            <a:endParaRPr lang="en-US" altLang="zh-TW" sz="1400" b="1" dirty="0" smtClean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資料品質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不一</a:t>
            </a:r>
            <a:endParaRPr lang="zh-TW" alt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89548" y="3302818"/>
            <a:ext cx="381424" cy="35606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948" y="3140968"/>
            <a:ext cx="501364" cy="49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等腰三角形 36"/>
          <p:cNvSpPr/>
          <p:nvPr/>
        </p:nvSpPr>
        <p:spPr>
          <a:xfrm>
            <a:off x="3334410" y="5541641"/>
            <a:ext cx="175386" cy="43390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手繪多邊形 37"/>
          <p:cNvSpPr/>
          <p:nvPr/>
        </p:nvSpPr>
        <p:spPr>
          <a:xfrm>
            <a:off x="3135154" y="4337710"/>
            <a:ext cx="423820" cy="582445"/>
          </a:xfrm>
          <a:custGeom>
            <a:avLst/>
            <a:gdLst>
              <a:gd name="connsiteX0" fmla="*/ 0 w 423820"/>
              <a:gd name="connsiteY0" fmla="*/ 0 h 582445"/>
              <a:gd name="connsiteX1" fmla="*/ 304800 w 423820"/>
              <a:gd name="connsiteY1" fmla="*/ 275772 h 582445"/>
              <a:gd name="connsiteX2" fmla="*/ 420914 w 423820"/>
              <a:gd name="connsiteY2" fmla="*/ 537029 h 582445"/>
              <a:gd name="connsiteX3" fmla="*/ 377371 w 423820"/>
              <a:gd name="connsiteY3" fmla="*/ 580572 h 58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820" h="582445">
                <a:moveTo>
                  <a:pt x="0" y="0"/>
                </a:moveTo>
                <a:cubicBezTo>
                  <a:pt x="117324" y="93133"/>
                  <a:pt x="234648" y="186267"/>
                  <a:pt x="304800" y="275772"/>
                </a:cubicBezTo>
                <a:cubicBezTo>
                  <a:pt x="374952" y="365277"/>
                  <a:pt x="408819" y="486229"/>
                  <a:pt x="420914" y="537029"/>
                </a:cubicBezTo>
                <a:cubicBezTo>
                  <a:pt x="433009" y="587829"/>
                  <a:pt x="405190" y="584200"/>
                  <a:pt x="377371" y="580572"/>
                </a:cubicBez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720387" y="1412776"/>
            <a:ext cx="7084969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目前各公共運輸</a:t>
            </a:r>
            <a:r>
              <a: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機關各自發展資訊平台，資訊分散、格式不一、跨運具整合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不易</a:t>
            </a:r>
            <a:r>
              <a: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現有開放資料對民間加值應用難度高， 民眾無法獲得友善的公共運輸旅運資訊。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政府決策需要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</a:t>
            </a:r>
            <a:r>
              <a: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完整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公共運輸</a:t>
            </a:r>
            <a:r>
              <a: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分析數據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" name="Picture 7"/>
          <p:cNvPicPr>
            <a:picLocks noChangeAspect="1" noChangeArrowheads="1"/>
          </p:cNvPicPr>
          <p:nvPr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11536">
            <a:off x="3954271" y="5765673"/>
            <a:ext cx="192751" cy="188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29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8" grpId="0" animBg="1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Y:\02-專案計畫\D151303_交通部公共運輸整合資訊流通服務平臺建置計畫\09-新版首頁界面設計\02-執行階段設計\V9_NewLogo_怡潔\logo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4" b="12529"/>
          <a:stretch/>
        </p:blipFill>
        <p:spPr bwMode="auto">
          <a:xfrm>
            <a:off x="503275" y="1412776"/>
            <a:ext cx="3132621" cy="67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交通部積極推動公共運輸資訊整合開放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mtClean="0"/>
              <a:pPr>
                <a:defRPr/>
              </a:pPr>
              <a:t>4</a:t>
            </a:fld>
            <a:endParaRPr lang="en-US" altLang="zh-TW" dirty="0"/>
          </a:p>
        </p:txBody>
      </p:sp>
      <p:grpSp>
        <p:nvGrpSpPr>
          <p:cNvPr id="11" name="群組 10"/>
          <p:cNvGrpSpPr/>
          <p:nvPr/>
        </p:nvGrpSpPr>
        <p:grpSpPr>
          <a:xfrm rot="151965">
            <a:off x="529218" y="2273625"/>
            <a:ext cx="3202406" cy="4088417"/>
            <a:chOff x="155519" y="1053015"/>
            <a:chExt cx="5050434" cy="5740840"/>
          </a:xfrm>
        </p:grpSpPr>
        <p:sp>
          <p:nvSpPr>
            <p:cNvPr id="9" name="橢圓 8"/>
            <p:cNvSpPr/>
            <p:nvPr/>
          </p:nvSpPr>
          <p:spPr>
            <a:xfrm rot="1097502">
              <a:off x="155519" y="1053015"/>
              <a:ext cx="5050434" cy="5707677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/>
            <p:cNvSpPr/>
            <p:nvPr/>
          </p:nvSpPr>
          <p:spPr>
            <a:xfrm rot="392632">
              <a:off x="305955" y="1156963"/>
              <a:ext cx="4680520" cy="5636892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7" name="資料庫圖表 6"/>
          <p:cNvGraphicFramePr/>
          <p:nvPr>
            <p:extLst/>
          </p:nvPr>
        </p:nvGraphicFramePr>
        <p:xfrm>
          <a:off x="3491881" y="1628800"/>
          <a:ext cx="5256583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971600" y="2852936"/>
            <a:ext cx="23762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1600" i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zh-TW" altLang="en-US" sz="1600" i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先進的</a:t>
            </a:r>
            <a:r>
              <a:rPr lang="en-US" altLang="zh-TW" sz="1600" i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ICT</a:t>
            </a:r>
            <a:r>
              <a:rPr lang="zh-TW" altLang="en-US" sz="1600" i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技術發展</a:t>
            </a:r>
            <a:r>
              <a:rPr lang="en-US" altLang="zh-TW" sz="1600" i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PTX</a:t>
            </a:r>
            <a:r>
              <a:rPr lang="zh-TW" altLang="en-US" sz="1600" i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平臺，強化資料服務基礎環境之</a:t>
            </a:r>
            <a:r>
              <a:rPr lang="zh-TW" altLang="en-US" sz="1600" i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建置</a:t>
            </a:r>
            <a:endParaRPr lang="en-US" altLang="zh-TW" sz="1600" i="1" dirty="0" smtClean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0000"/>
              </a:lnSpc>
            </a:pPr>
            <a:endParaRPr lang="en-US" altLang="zh-TW" sz="1600" i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0000"/>
              </a:lnSpc>
            </a:pPr>
            <a:r>
              <a:rPr lang="zh-TW" altLang="en-US" sz="1600" i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加速</a:t>
            </a:r>
            <a:r>
              <a:rPr lang="zh-TW" altLang="en-US" sz="1600" i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推動</a:t>
            </a:r>
            <a:r>
              <a:rPr lang="zh-TW" altLang="en-US" sz="1600" b="1" i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公共運輸資訊整合</a:t>
            </a:r>
            <a:r>
              <a:rPr lang="zh-TW" altLang="en-US" sz="1600" i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1600" b="1" i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政府資料開放</a:t>
            </a:r>
            <a:r>
              <a:rPr lang="zh-TW" altLang="en-US" sz="1600" i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1600" b="1" i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活化旅運產業加值</a:t>
            </a:r>
            <a:r>
              <a:rPr lang="zh-TW" altLang="en-US" sz="1600" b="1" i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</a:t>
            </a:r>
            <a:endParaRPr lang="en-US" altLang="zh-TW" sz="1600" b="1" i="1" dirty="0" smtClean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0000"/>
              </a:lnSpc>
            </a:pPr>
            <a:endParaRPr lang="en-US" altLang="zh-TW" sz="1600" i="1" dirty="0" smtClean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0000"/>
              </a:lnSpc>
            </a:pPr>
            <a:r>
              <a:rPr lang="zh-TW" altLang="en-US" sz="1600" i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實現公共運輸資訊</a:t>
            </a:r>
            <a:r>
              <a:rPr lang="zh-TW" altLang="en-US" sz="1600" i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應用之智慧</a:t>
            </a:r>
            <a:r>
              <a:rPr lang="zh-TW" altLang="en-US" sz="1600" i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化</a:t>
            </a:r>
            <a:endParaRPr lang="zh-TW" altLang="en-US" sz="1600" i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896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/>
          <p:cNvGrpSpPr/>
          <p:nvPr/>
        </p:nvGrpSpPr>
        <p:grpSpPr>
          <a:xfrm>
            <a:off x="6457585" y="3466739"/>
            <a:ext cx="2319659" cy="2690236"/>
            <a:chOff x="7339614" y="1910683"/>
            <a:chExt cx="1234018" cy="2854628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27" t="8852" r="10859"/>
            <a:stretch/>
          </p:blipFill>
          <p:spPr bwMode="auto">
            <a:xfrm>
              <a:off x="7369521" y="3256520"/>
              <a:ext cx="1204111" cy="1508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52" r="54380"/>
            <a:stretch/>
          </p:blipFill>
          <p:spPr bwMode="auto">
            <a:xfrm>
              <a:off x="7339614" y="1910683"/>
              <a:ext cx="1234018" cy="1508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開放</a:t>
            </a:r>
            <a:r>
              <a:rPr lang="zh-TW" altLang="en-US" dirty="0"/>
              <a:t>旅運資料</a:t>
            </a:r>
            <a:r>
              <a:rPr lang="zh-TW" altLang="en-US" dirty="0" smtClean="0"/>
              <a:t>服務</a:t>
            </a:r>
            <a:r>
              <a:rPr lang="zh-TW" altLang="en-US" dirty="0"/>
              <a:t>給產官學研</a:t>
            </a:r>
            <a:r>
              <a:rPr lang="zh-TW" altLang="en-US" dirty="0" smtClean="0"/>
              <a:t>加</a:t>
            </a:r>
            <a:r>
              <a:rPr lang="zh-TW" altLang="en-US" dirty="0"/>
              <a:t>值應用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4216511" y="6400800"/>
            <a:ext cx="573087" cy="457200"/>
          </a:xfrm>
        </p:spPr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mtClean="0"/>
              <a:pPr>
                <a:defRPr/>
              </a:pPr>
              <a:t>5</a:t>
            </a:fld>
            <a:endParaRPr lang="en-US" altLang="zh-TW" dirty="0"/>
          </a:p>
        </p:txBody>
      </p:sp>
      <p:grpSp>
        <p:nvGrpSpPr>
          <p:cNvPr id="3" name="群組 2"/>
          <p:cNvGrpSpPr/>
          <p:nvPr/>
        </p:nvGrpSpPr>
        <p:grpSpPr>
          <a:xfrm>
            <a:off x="706578" y="1597247"/>
            <a:ext cx="5256584" cy="3848776"/>
            <a:chOff x="683568" y="1772816"/>
            <a:chExt cx="5760640" cy="3999241"/>
          </a:xfrm>
        </p:grpSpPr>
        <p:pic>
          <p:nvPicPr>
            <p:cNvPr id="7" name="Picture 2" descr="http://ptx.transportdata.tw/PTX/Content/Images/platform_0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83568" y="1772816"/>
              <a:ext cx="5760640" cy="3999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文字方塊 1"/>
            <p:cNvSpPr txBox="1"/>
            <p:nvPr/>
          </p:nvSpPr>
          <p:spPr>
            <a:xfrm>
              <a:off x="1385885" y="3549894"/>
              <a:ext cx="1905109" cy="299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chemeClr val="accent2"/>
                  </a:solidFill>
                  <a:latin typeface="Arial Black" panose="020B0A040201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PTX Open Data</a:t>
              </a:r>
              <a:endParaRPr lang="zh-TW" altLang="en-US" dirty="0">
                <a:solidFill>
                  <a:schemeClr val="accent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3859120" y="3301907"/>
              <a:ext cx="1905109" cy="299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chemeClr val="accent2"/>
                  </a:solidFill>
                  <a:latin typeface="Arial Black" panose="020B0A0402010202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PTX Open Data</a:t>
              </a:r>
              <a:endParaRPr lang="zh-TW" altLang="en-US" dirty="0">
                <a:solidFill>
                  <a:schemeClr val="accent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6554875" y="1620431"/>
            <a:ext cx="2108656" cy="1754325"/>
            <a:chOff x="9757742" y="2174111"/>
            <a:chExt cx="2108656" cy="1754325"/>
          </a:xfrm>
        </p:grpSpPr>
        <p:sp>
          <p:nvSpPr>
            <p:cNvPr id="11" name="圓角矩形 10"/>
            <p:cNvSpPr/>
            <p:nvPr/>
          </p:nvSpPr>
          <p:spPr>
            <a:xfrm>
              <a:off x="9774167" y="2174111"/>
              <a:ext cx="2092231" cy="1754325"/>
            </a:xfrm>
            <a:prstGeom prst="roundRect">
              <a:avLst/>
            </a:prstGeom>
            <a:solidFill>
              <a:schemeClr val="bg1">
                <a:lumMod val="95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0" name="群組 9"/>
            <p:cNvGrpSpPr/>
            <p:nvPr/>
          </p:nvGrpSpPr>
          <p:grpSpPr>
            <a:xfrm>
              <a:off x="9757742" y="2174111"/>
              <a:ext cx="2108656" cy="1754325"/>
              <a:chOff x="9757742" y="2174111"/>
              <a:chExt cx="2108656" cy="1754325"/>
            </a:xfrm>
          </p:grpSpPr>
          <p:sp>
            <p:nvSpPr>
              <p:cNvPr id="13" name="文字方塊 12"/>
              <p:cNvSpPr txBox="1"/>
              <p:nvPr/>
            </p:nvSpPr>
            <p:spPr>
              <a:xfrm>
                <a:off x="9759877" y="2174111"/>
                <a:ext cx="6480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3200" b="1" dirty="0" smtClean="0">
                    <a:solidFill>
                      <a:schemeClr val="accent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產</a:t>
                </a:r>
                <a:endParaRPr lang="zh-TW" altLang="en-US" sz="20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1258260" y="2229837"/>
                <a:ext cx="608138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/>
                <a:r>
                  <a:rPr lang="zh-TW" altLang="en-US" sz="3200" b="1" dirty="0">
                    <a:solidFill>
                      <a:schemeClr val="accent1">
                        <a:lumMod val="7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加值者</a:t>
                </a:r>
                <a:endParaRPr lang="zh-TW" altLang="en-US" sz="32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10191925" y="2343213"/>
                <a:ext cx="10054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旅運應用</a:t>
                </a:r>
                <a:endParaRPr lang="en-US" altLang="zh-TW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0226907" y="2927988"/>
                <a:ext cx="10054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決策輔助</a:t>
                </a:r>
                <a:endParaRPr lang="en-US" altLang="zh-TW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0252857" y="3512763"/>
                <a:ext cx="10054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研究分析</a:t>
                </a:r>
                <a:endParaRPr lang="en-US" altLang="zh-TW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/>
              <p:cNvSpPr txBox="1"/>
              <p:nvPr/>
            </p:nvSpPr>
            <p:spPr>
              <a:xfrm>
                <a:off x="9757742" y="2758886"/>
                <a:ext cx="6480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3200" b="1" dirty="0">
                    <a:solidFill>
                      <a:srgbClr val="0033CC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官</a:t>
                </a:r>
                <a:endParaRPr lang="zh-TW" altLang="en-US" sz="2000" b="1" dirty="0">
                  <a:solidFill>
                    <a:srgbClr val="0033C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9774167" y="3343661"/>
                <a:ext cx="6480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3200" b="1" dirty="0">
                    <a:solidFill>
                      <a:srgbClr val="7030A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學</a:t>
                </a:r>
                <a:endParaRPr lang="zh-TW" altLang="en-US" sz="2000" b="1" dirty="0">
                  <a:solidFill>
                    <a:srgbClr val="7030A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22" name="矩形圖說文字 21"/>
          <p:cNvSpPr/>
          <p:nvPr/>
        </p:nvSpPr>
        <p:spPr>
          <a:xfrm>
            <a:off x="899592" y="5850772"/>
            <a:ext cx="5157572" cy="504056"/>
          </a:xfrm>
          <a:prstGeom prst="wedgeRectCallout">
            <a:avLst>
              <a:gd name="adj1" fmla="val 4150"/>
              <a:gd name="adj2" fmla="val -974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單一窗口、開發簡易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資料整合、專注應用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188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PTX</a:t>
            </a:r>
            <a:r>
              <a:rPr lang="zh-TW" altLang="en-US" dirty="0"/>
              <a:t>服務平</a:t>
            </a:r>
            <a:r>
              <a:rPr lang="zh-TW" altLang="en-US" dirty="0" smtClean="0"/>
              <a:t>臺組成及特色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4283968" y="6572200"/>
            <a:ext cx="573087" cy="457200"/>
          </a:xfrm>
        </p:spPr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mtClean="0"/>
              <a:pPr>
                <a:defRPr/>
              </a:pPr>
              <a:t>6</a:t>
            </a:fld>
            <a:endParaRPr lang="en-US" altLang="zh-TW" dirty="0"/>
          </a:p>
        </p:txBody>
      </p:sp>
      <p:pic>
        <p:nvPicPr>
          <p:cNvPr id="7" name="Picture 2" descr="http://ptx.transportdata.tw/PTX/Content/Images/platform_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80456"/>
            <a:ext cx="392139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資料庫圖表 5"/>
          <p:cNvGraphicFramePr/>
          <p:nvPr>
            <p:extLst/>
          </p:nvPr>
        </p:nvGraphicFramePr>
        <p:xfrm>
          <a:off x="3707904" y="1484784"/>
          <a:ext cx="5328592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6104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平行四邊形 23"/>
          <p:cNvSpPr/>
          <p:nvPr/>
        </p:nvSpPr>
        <p:spPr>
          <a:xfrm flipH="1">
            <a:off x="2742772" y="4540368"/>
            <a:ext cx="2189268" cy="2273007"/>
          </a:xfrm>
          <a:prstGeom prst="parallelogram">
            <a:avLst>
              <a:gd name="adj" fmla="val 23011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平行四邊形 24"/>
          <p:cNvSpPr/>
          <p:nvPr/>
        </p:nvSpPr>
        <p:spPr>
          <a:xfrm flipH="1">
            <a:off x="4568371" y="4540368"/>
            <a:ext cx="2267293" cy="2273007"/>
          </a:xfrm>
          <a:prstGeom prst="parallelogram">
            <a:avLst>
              <a:gd name="adj" fmla="val 23011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平行四邊形 25"/>
          <p:cNvSpPr/>
          <p:nvPr/>
        </p:nvSpPr>
        <p:spPr>
          <a:xfrm flipH="1">
            <a:off x="6465698" y="4540368"/>
            <a:ext cx="2256824" cy="2273007"/>
          </a:xfrm>
          <a:prstGeom prst="parallelogram">
            <a:avLst>
              <a:gd name="adj" fmla="val 23011"/>
            </a:avLst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平行四邊形 17"/>
          <p:cNvSpPr/>
          <p:nvPr/>
        </p:nvSpPr>
        <p:spPr>
          <a:xfrm flipH="1">
            <a:off x="870564" y="4540368"/>
            <a:ext cx="2189268" cy="2273007"/>
          </a:xfrm>
          <a:prstGeom prst="parallelogram">
            <a:avLst>
              <a:gd name="adj" fmla="val 23011"/>
            </a:avLst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跨</a:t>
            </a:r>
            <a:r>
              <a:rPr lang="zh-TW" altLang="en-US" dirty="0"/>
              <a:t>運具</a:t>
            </a:r>
            <a:r>
              <a:rPr lang="zh-TW" altLang="en-US" dirty="0" smtClean="0"/>
              <a:t>公共運輸</a:t>
            </a:r>
            <a:r>
              <a:rPr lang="zh-TW" altLang="en-US" smtClean="0"/>
              <a:t>資料整合</a:t>
            </a:r>
            <a:r>
              <a:rPr lang="en-US" altLang="zh-TW" smtClean="0"/>
              <a:t>(1/2)</a:t>
            </a:r>
            <a:endParaRPr lang="zh-TW" altLang="en-US" dirty="0"/>
          </a:p>
        </p:txBody>
      </p:sp>
      <p:graphicFrame>
        <p:nvGraphicFramePr>
          <p:cNvPr id="5" name="資料庫圖表 4"/>
          <p:cNvGraphicFramePr/>
          <p:nvPr>
            <p:extLst/>
          </p:nvPr>
        </p:nvGraphicFramePr>
        <p:xfrm>
          <a:off x="827584" y="1412776"/>
          <a:ext cx="7416824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1020017" y="4649068"/>
            <a:ext cx="18957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公車</a:t>
            </a:r>
            <a:r>
              <a:rPr lang="zh-TW" altLang="en-US" sz="1200" b="1" dirty="0" smtClean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靜態資料</a:t>
            </a:r>
            <a:endParaRPr lang="en-US" altLang="zh-TW" sz="1200" b="1" dirty="0" smtClean="0">
              <a:solidFill>
                <a:schemeClr val="accent3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．業者基本資料</a:t>
            </a:r>
            <a:endParaRPr lang="en-US" altLang="zh-TW" sz="1200" dirty="0" smtClean="0">
              <a:solidFill>
                <a:schemeClr val="accent3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．公車路線資料</a:t>
            </a:r>
            <a:endParaRPr lang="en-US" altLang="zh-TW" sz="1200" dirty="0" smtClean="0">
              <a:solidFill>
                <a:schemeClr val="accent3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．公車站牌</a:t>
            </a:r>
            <a:r>
              <a:rPr lang="zh-TW" altLang="en-US" sz="1200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en-US" altLang="zh-TW" sz="1200" dirty="0" smtClean="0">
              <a:solidFill>
                <a:schemeClr val="accent3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．公車班次資料</a:t>
            </a:r>
            <a:endParaRPr lang="en-US" altLang="zh-TW" sz="1200" dirty="0" smtClean="0">
              <a:solidFill>
                <a:schemeClr val="accent3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．公車時刻表資料</a:t>
            </a:r>
            <a:endParaRPr lang="en-US" altLang="zh-TW" sz="1200" dirty="0" smtClean="0">
              <a:solidFill>
                <a:schemeClr val="accent3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 smtClean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zh-TW" altLang="en-US" sz="1200" dirty="0" smtClean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．公車票價資料</a:t>
            </a:r>
            <a:endParaRPr lang="en-US" altLang="zh-TW" sz="1200" dirty="0">
              <a:solidFill>
                <a:schemeClr val="accent3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 smtClean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公車動態資料</a:t>
            </a:r>
            <a:endParaRPr lang="en-US" altLang="zh-TW" sz="1200" b="1" dirty="0" smtClean="0">
              <a:solidFill>
                <a:schemeClr val="accent3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．動態到站預估時間</a:t>
            </a:r>
            <a:endParaRPr lang="en-US" altLang="zh-TW" sz="1200" dirty="0" smtClean="0">
              <a:solidFill>
                <a:schemeClr val="accent3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．定時車機資料</a:t>
            </a:r>
            <a:endParaRPr lang="en-US" altLang="zh-TW" sz="1200" dirty="0" smtClean="0">
              <a:solidFill>
                <a:schemeClr val="accent3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．定點車機資料</a:t>
            </a:r>
            <a:endParaRPr lang="en-US" altLang="zh-TW" sz="1200" dirty="0" smtClean="0">
              <a:solidFill>
                <a:schemeClr val="accent3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．</a:t>
            </a:r>
            <a:r>
              <a:rPr lang="zh-TW" altLang="en-US" sz="1200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公車</a:t>
            </a:r>
            <a:r>
              <a:rPr lang="zh-TW" altLang="en-US" sz="1200" dirty="0" smtClean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動態事件</a:t>
            </a:r>
            <a:endParaRPr lang="en-US" altLang="zh-TW" sz="1200" dirty="0" smtClean="0">
              <a:solidFill>
                <a:schemeClr val="accent3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867399" y="4649068"/>
            <a:ext cx="17766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rgbClr val="3399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軌道靜態資料</a:t>
            </a:r>
            <a:endParaRPr lang="en-US" altLang="zh-TW" sz="1200" b="1" dirty="0" smtClean="0">
              <a:solidFill>
                <a:srgbClr val="3399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solidFill>
                  <a:srgbClr val="3399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．軌道車站資料</a:t>
            </a:r>
            <a:endParaRPr lang="en-US" altLang="zh-TW" sz="1200" dirty="0" smtClean="0">
              <a:solidFill>
                <a:srgbClr val="3399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solidFill>
                  <a:srgbClr val="3399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．</a:t>
            </a:r>
            <a:r>
              <a:rPr lang="zh-TW" altLang="en-US" sz="1200" dirty="0">
                <a:solidFill>
                  <a:srgbClr val="3399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軌道</a:t>
            </a:r>
            <a:r>
              <a:rPr lang="zh-TW" altLang="en-US" sz="1200" dirty="0" smtClean="0">
                <a:solidFill>
                  <a:srgbClr val="3399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路線資料</a:t>
            </a:r>
            <a:endParaRPr lang="en-US" altLang="zh-TW" sz="1200" dirty="0" smtClean="0">
              <a:solidFill>
                <a:srgbClr val="3399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solidFill>
                  <a:srgbClr val="3399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．軌道車次資料</a:t>
            </a:r>
            <a:endParaRPr lang="en-US" altLang="zh-TW" sz="1200" dirty="0" smtClean="0">
              <a:solidFill>
                <a:srgbClr val="3399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solidFill>
                  <a:srgbClr val="3399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．</a:t>
            </a:r>
            <a:r>
              <a:rPr lang="zh-TW" altLang="en-US" sz="1200" dirty="0">
                <a:solidFill>
                  <a:srgbClr val="3399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軌道</a:t>
            </a:r>
            <a:r>
              <a:rPr lang="zh-TW" altLang="en-US" sz="1200" dirty="0" smtClean="0">
                <a:solidFill>
                  <a:srgbClr val="3399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時刻表資料</a:t>
            </a:r>
            <a:endParaRPr lang="en-US" altLang="zh-TW" sz="1200" dirty="0" smtClean="0">
              <a:solidFill>
                <a:srgbClr val="3399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solidFill>
                  <a:srgbClr val="3399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．軌道起迄站票價</a:t>
            </a:r>
            <a:endParaRPr lang="en-US" altLang="zh-TW" sz="1200" dirty="0">
              <a:solidFill>
                <a:srgbClr val="3399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 smtClean="0">
                <a:solidFill>
                  <a:srgbClr val="3399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軌道動態資料</a:t>
            </a:r>
            <a:endParaRPr lang="en-US" altLang="zh-TW" sz="1200" b="1" dirty="0" smtClean="0">
              <a:solidFill>
                <a:srgbClr val="3399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solidFill>
                  <a:srgbClr val="3399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．軌道每日時刻表</a:t>
            </a:r>
            <a:endParaRPr lang="en-US" altLang="zh-TW" sz="1200" dirty="0" smtClean="0">
              <a:solidFill>
                <a:srgbClr val="3399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solidFill>
                  <a:srgbClr val="3399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．</a:t>
            </a:r>
            <a:r>
              <a:rPr lang="zh-TW" altLang="en-US" sz="1200" dirty="0">
                <a:solidFill>
                  <a:srgbClr val="3399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軌道電子</a:t>
            </a:r>
            <a:r>
              <a:rPr lang="zh-TW" altLang="en-US" sz="1200" dirty="0" smtClean="0">
                <a:solidFill>
                  <a:srgbClr val="3399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看板</a:t>
            </a:r>
            <a:endParaRPr lang="en-US" altLang="zh-TW" sz="1200" dirty="0" smtClean="0">
              <a:solidFill>
                <a:srgbClr val="3399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solidFill>
                  <a:srgbClr val="3399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．</a:t>
            </a:r>
            <a:r>
              <a:rPr lang="zh-TW" altLang="en-US" sz="1200" dirty="0">
                <a:solidFill>
                  <a:srgbClr val="3399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軌道</a:t>
            </a:r>
            <a:r>
              <a:rPr lang="zh-TW" altLang="en-US" sz="1200" dirty="0" smtClean="0">
                <a:solidFill>
                  <a:srgbClr val="3399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動態事件</a:t>
            </a:r>
            <a:endParaRPr lang="en-US" altLang="zh-TW" sz="1200" dirty="0" smtClean="0">
              <a:solidFill>
                <a:srgbClr val="33996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690616" y="4649068"/>
            <a:ext cx="21856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航空靜態資料</a:t>
            </a:r>
            <a:endParaRPr lang="en-US" altLang="zh-TW" sz="1200" b="1" dirty="0" smtClean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．機場資料</a:t>
            </a:r>
            <a:endParaRPr lang="en-US" altLang="zh-TW" sz="1200" dirty="0" smtClean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．航空公司資料</a:t>
            </a:r>
            <a:endParaRPr lang="en-US" altLang="zh-TW" sz="1200" dirty="0" smtClean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．通用航空班表</a:t>
            </a:r>
            <a:endParaRPr lang="en-US" altLang="zh-TW" sz="1200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．</a:t>
            </a:r>
            <a:r>
              <a:rPr lang="zh-TW" altLang="en-US" sz="12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日航空班</a:t>
            </a:r>
            <a:r>
              <a:rPr lang="zh-TW" altLang="en-US" sz="12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</a:t>
            </a:r>
            <a:endParaRPr lang="en-US" altLang="zh-TW" sz="1200" dirty="0" smtClean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．行李轉盤</a:t>
            </a:r>
            <a:endParaRPr lang="en-US" altLang="zh-TW" sz="1200" dirty="0" smtClean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zh-TW" altLang="en-US" sz="12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．</a:t>
            </a:r>
            <a:r>
              <a:rPr lang="zh-TW" altLang="en-US" sz="12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報到櫃台</a:t>
            </a:r>
            <a:endParaRPr lang="en-US" altLang="zh-TW" sz="1200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航空動態資料</a:t>
            </a:r>
            <a:endParaRPr lang="en-US" altLang="zh-TW" sz="1200" b="1" dirty="0" smtClean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．</a:t>
            </a:r>
            <a:r>
              <a:rPr lang="en-US" altLang="zh-TW" sz="12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FIDS</a:t>
            </a:r>
            <a:r>
              <a:rPr lang="zh-TW" altLang="en-US" sz="12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航班資訊</a:t>
            </a:r>
            <a:r>
              <a:rPr lang="zh-TW" altLang="en-US" sz="12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</a:t>
            </a:r>
            <a:r>
              <a:rPr lang="en-US" altLang="zh-TW" sz="12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2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         </a:t>
            </a:r>
            <a:r>
              <a:rPr lang="en-US" altLang="zh-TW" sz="12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抵達、出發</a:t>
            </a:r>
            <a:r>
              <a:rPr lang="en-US" altLang="zh-TW" sz="1200" dirty="0" smtClean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6588224" y="4649068"/>
            <a:ext cx="1944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海運靜態資料</a:t>
            </a:r>
            <a:endParaRPr lang="en-US" altLang="zh-TW" sz="1200" b="1" dirty="0" smtClean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．船運業者</a:t>
            </a:r>
            <a:endParaRPr lang="en-US" altLang="zh-TW" sz="1200" dirty="0" smtClean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．港口</a:t>
            </a:r>
            <a:r>
              <a:rPr lang="en-US" altLang="zh-TW" sz="1200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碼頭資料</a:t>
            </a:r>
            <a:endParaRPr lang="en-US" altLang="zh-TW" sz="1200" dirty="0" smtClean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．船運航線資料</a:t>
            </a:r>
            <a:endParaRPr lang="en-US" altLang="zh-TW" sz="1200" dirty="0" smtClean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．</a:t>
            </a:r>
            <a:r>
              <a:rPr lang="zh-TW" altLang="en-US" sz="1200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船運</a:t>
            </a:r>
            <a:r>
              <a:rPr lang="zh-TW" altLang="en-US" sz="1200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標準時刻表</a:t>
            </a:r>
            <a:endParaRPr lang="en-US" altLang="zh-TW" sz="1200" dirty="0" smtClean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．</a:t>
            </a:r>
            <a:r>
              <a:rPr lang="zh-TW" altLang="en-US" sz="1200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船運</a:t>
            </a:r>
            <a:r>
              <a:rPr lang="zh-TW" altLang="en-US" sz="1200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標準票價</a:t>
            </a:r>
            <a:endParaRPr lang="en-US" altLang="zh-TW" sz="1200" dirty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海運動態資料</a:t>
            </a:r>
            <a:endParaRPr lang="en-US" altLang="zh-TW" sz="1200" b="1" dirty="0" smtClean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．</a:t>
            </a:r>
            <a:r>
              <a:rPr lang="zh-TW" altLang="en-US" sz="1200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船運</a:t>
            </a:r>
            <a:r>
              <a:rPr lang="zh-TW" altLang="en-US" sz="1200" dirty="0" smtClean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動態事件</a:t>
            </a:r>
            <a:endParaRPr lang="en-US" altLang="zh-TW" sz="1200" dirty="0" smtClean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516024" y="4147428"/>
            <a:ext cx="4104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公共</a:t>
            </a:r>
            <a:r>
              <a:rPr lang="zh-TW" altLang="en-US" sz="2000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運輸旅運資料標準</a:t>
            </a:r>
            <a:endParaRPr lang="zh-TW" altLang="en-US" sz="2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870565" y="1556792"/>
            <a:ext cx="389068" cy="3874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2339752" y="1705025"/>
            <a:ext cx="239615" cy="28803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2742772" y="2276871"/>
            <a:ext cx="323361" cy="32140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2946325" y="1556792"/>
            <a:ext cx="239615" cy="28803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4199855" y="1815666"/>
            <a:ext cx="119808" cy="1524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4687367" y="2415630"/>
            <a:ext cx="316681" cy="3652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7812360" y="1526593"/>
            <a:ext cx="316681" cy="3652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6012160" y="2339405"/>
            <a:ext cx="119808" cy="1524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6648128" y="1689733"/>
            <a:ext cx="119808" cy="1524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6630391" y="2415630"/>
            <a:ext cx="239615" cy="28803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8" name="直線接點 37"/>
          <p:cNvCxnSpPr>
            <a:stCxn id="27" idx="5"/>
          </p:cNvCxnSpPr>
          <p:nvPr/>
        </p:nvCxnSpPr>
        <p:spPr>
          <a:xfrm>
            <a:off x="1202655" y="1887501"/>
            <a:ext cx="128985" cy="5674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endCxn id="28" idx="3"/>
          </p:cNvCxnSpPr>
          <p:nvPr/>
        </p:nvCxnSpPr>
        <p:spPr>
          <a:xfrm flipV="1">
            <a:off x="2195736" y="1950876"/>
            <a:ext cx="179107" cy="10997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>
            <a:stCxn id="28" idx="5"/>
            <a:endCxn id="29" idx="1"/>
          </p:cNvCxnSpPr>
          <p:nvPr/>
        </p:nvCxnSpPr>
        <p:spPr>
          <a:xfrm>
            <a:off x="2544276" y="1950876"/>
            <a:ext cx="245851" cy="37306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>
            <a:stCxn id="29" idx="6"/>
          </p:cNvCxnSpPr>
          <p:nvPr/>
        </p:nvCxnSpPr>
        <p:spPr>
          <a:xfrm flipV="1">
            <a:off x="3066133" y="2339407"/>
            <a:ext cx="119807" cy="9816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>
            <a:stCxn id="30" idx="5"/>
          </p:cNvCxnSpPr>
          <p:nvPr/>
        </p:nvCxnSpPr>
        <p:spPr>
          <a:xfrm>
            <a:off x="3150849" y="1802643"/>
            <a:ext cx="100798" cy="4639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>
            <a:endCxn id="31" idx="2"/>
          </p:cNvCxnSpPr>
          <p:nvPr/>
        </p:nvCxnSpPr>
        <p:spPr>
          <a:xfrm flipV="1">
            <a:off x="3995936" y="1891891"/>
            <a:ext cx="203919" cy="6709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>
            <a:endCxn id="32" idx="1"/>
          </p:cNvCxnSpPr>
          <p:nvPr/>
        </p:nvCxnSpPr>
        <p:spPr>
          <a:xfrm>
            <a:off x="4046141" y="2229497"/>
            <a:ext cx="687603" cy="23963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/>
          <p:nvPr/>
        </p:nvCxnSpPr>
        <p:spPr>
          <a:xfrm flipV="1">
            <a:off x="4996433" y="2491855"/>
            <a:ext cx="142053" cy="5881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>
            <a:endCxn id="34" idx="2"/>
          </p:cNvCxnSpPr>
          <p:nvPr/>
        </p:nvCxnSpPr>
        <p:spPr>
          <a:xfrm>
            <a:off x="5885433" y="2331591"/>
            <a:ext cx="126727" cy="8403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 flipV="1">
            <a:off x="5885433" y="1772816"/>
            <a:ext cx="762695" cy="22024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>
            <a:stCxn id="35" idx="5"/>
          </p:cNvCxnSpPr>
          <p:nvPr/>
        </p:nvCxnSpPr>
        <p:spPr>
          <a:xfrm>
            <a:off x="6750391" y="1819857"/>
            <a:ext cx="170092" cy="16724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 flipV="1">
            <a:off x="6876256" y="2457233"/>
            <a:ext cx="144016" cy="6402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>
            <a:endCxn id="33" idx="3"/>
          </p:cNvCxnSpPr>
          <p:nvPr/>
        </p:nvCxnSpPr>
        <p:spPr>
          <a:xfrm flipV="1">
            <a:off x="7742014" y="1838394"/>
            <a:ext cx="116723" cy="1058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/>
          <p:nvPr/>
        </p:nvCxnSpPr>
        <p:spPr>
          <a:xfrm>
            <a:off x="4326675" y="1923195"/>
            <a:ext cx="677373" cy="13765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W:\02-專案計畫\D141359_交通部_公共運輸整合資訊流通服務推動規劃\02-文件管理\13-3-智慧城市展-20160322-25\簡報設計\icon\b-icon0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689" y="1915131"/>
            <a:ext cx="485231" cy="48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W:\02-專案計畫\D141359_交通部_公共運輸整合資訊流通服務推動規劃\02-文件管理\13-3-智慧城市展-20160322-25\簡報設計\icon\b-icon0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127" y="2318246"/>
            <a:ext cx="238658" cy="23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:\02-專案計畫\D141359_交通部_公共運輸整合資訊流通服務推動規劃\02-文件管理\13-3-智慧城市展-20160322-25\簡報設計\icon\b-icon0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420" y="1880405"/>
            <a:ext cx="508086" cy="50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W:\02-專案計畫\D141359_交通部_公共運輸整合資訊流通服務推動規劃\02-文件管理\13-3-智慧城市展-20160322-25\簡報設計\icon\b-icon01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593" y="1946276"/>
            <a:ext cx="470421" cy="47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:\02-專案計畫\D141359_交通部_公共運輸整合資訊流通服務推動規劃\02-文件管理\13-3-智慧城市展-20160322-25\簡報設計\icon\b-icon05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331" y="1621154"/>
            <a:ext cx="159308" cy="15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W:\02-專案計畫\D141359_交通部_公共運輸整合資訊流通服務推動規劃\02-文件管理\13-3-智慧城市展-20160322-25\簡報設計\icon\b-icon03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87" y="1873022"/>
            <a:ext cx="522851" cy="5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:\02-專案計畫\D141359_交通部_公共運輸整合資訊流通服務推動規劃\02-文件管理\13-3-智慧城市展-20160322-25\簡報設計\icon\b-icon07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87" y="1628801"/>
            <a:ext cx="216023" cy="21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投影片編號版面配置區 3"/>
          <p:cNvSpPr txBox="1">
            <a:spLocks/>
          </p:cNvSpPr>
          <p:nvPr/>
        </p:nvSpPr>
        <p:spPr bwMode="auto">
          <a:xfrm>
            <a:off x="4285456" y="6400800"/>
            <a:ext cx="5730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+mj-lt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itchFamily="18" charset="0"/>
                <a:ea typeface="新細明體" charset="-120"/>
                <a:cs typeface="+mn-cs"/>
              </a:defRPr>
            </a:lvl9pPr>
          </a:lstStyle>
          <a:p>
            <a:pPr>
              <a:defRPr/>
            </a:pPr>
            <a:fld id="{03B251DF-C890-419C-8B3F-F81E59E0BAC2}" type="slidenum">
              <a:rPr lang="en-US" altLang="zh-TW" smtClean="0"/>
              <a:pPr>
                <a:defRPr/>
              </a:pPr>
              <a:t>7</a:t>
            </a:fld>
            <a:endParaRPr lang="en-US" altLang="zh-TW" dirty="0"/>
          </a:p>
        </p:txBody>
      </p:sp>
      <p:sp>
        <p:nvSpPr>
          <p:cNvPr id="3" name="文字方塊 2"/>
          <p:cNvSpPr txBox="1"/>
          <p:nvPr/>
        </p:nvSpPr>
        <p:spPr>
          <a:xfrm>
            <a:off x="2202633" y="1084674"/>
            <a:ext cx="5062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105</a:t>
            </a:r>
            <a:r>
              <a:rPr lang="zh-TW" altLang="en-US" sz="2000" b="1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年優先整合公路、軌道、航空</a:t>
            </a:r>
            <a:endParaRPr lang="zh-TW" altLang="en-US" sz="20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550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18" grpId="0" animBg="1"/>
      <p:bldP spid="11" grpId="0"/>
      <p:bldP spid="13" grpId="0"/>
      <p:bldP spid="14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跨運具公共運輸資料整合</a:t>
            </a:r>
            <a:r>
              <a:rPr lang="en-US" altLang="zh-TW" dirty="0" smtClean="0"/>
              <a:t>(2/2)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6372200" y="6597352"/>
            <a:ext cx="573087" cy="457200"/>
          </a:xfrm>
        </p:spPr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mtClean="0"/>
              <a:pPr>
                <a:defRPr/>
              </a:pPr>
              <a:t>8</a:t>
            </a:fld>
            <a:endParaRPr lang="en-US" altLang="zh-TW" dirty="0"/>
          </a:p>
        </p:txBody>
      </p:sp>
      <p:pic>
        <p:nvPicPr>
          <p:cNvPr id="13" name="Picture 2" descr="http://ptx.transportdata.tw/PTX/Content/Images/Thirpty/%E4%BA%A4%E9%80%9A%E9%83%A8%E5%85%AC%E8%B7%AF%E7%B8%BD%E5%B1%8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76" y="2417918"/>
            <a:ext cx="1707750" cy="48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ptx.transportdata.tw/PTX/Content/Images/Thirpty/%E5%8F%B0%E5%8C%97%E5%B8%82%E5%85%AC%E5%85%B1%E9%81%8B%E8%BC%B8%E8%99%9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11" y="2780928"/>
            <a:ext cx="2031363" cy="92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://ptx.transportdata.tw/PTX/Content/Images/Thirpty/%E6%96%B0%E5%8C%97%E5%B8%82%E6%94%BF%E5%BA%9C%E4%BA%A4%E9%80%9A%E5%B1%8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297" y="2975973"/>
            <a:ext cx="1767946" cy="57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http://ptx.transportdata.tw/PTX/Content/Images/Thirpty/%E6%A1%83%E5%9C%92%E5%B8%82%E6%94%BF%E5%BA%9C%E4%BA%A4%E9%80%9A%E5%B1%8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101" y="2956188"/>
            <a:ext cx="1753534" cy="61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http://ptx.transportdata.tw/PTX/Content/Images/Thirpty/%E5%8F%B0%E4%B8%AD%E5%B8%82%E6%94%BF%E5%BA%9C%E4%BA%A4%E9%80%9A%E5%B1%8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484" y="2417918"/>
            <a:ext cx="2069793" cy="58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http://ptx.transportdata.tw/PTX/Content/Images/Thirpty/%E5%8F%B0%E5%8D%97%E5%B8%82%E6%94%BF%E5%BA%9C%E4%BA%A4%E9%80%9A%E5%B1%80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66" y="3645024"/>
            <a:ext cx="1698570" cy="40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http://ptx.transportdata.tw/PTX/Content/Images/Thirpty/%E9%AB%98%E9%9B%84%E5%B8%82%E6%94%BF%E5%BA%9C%E4%BA%A4%E9%80%9A%E5%B1%8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648" y="3660760"/>
            <a:ext cx="1774797" cy="40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8" descr="http://ptx.transportdata.tw/PTX/Content/Images/Thirpty/%E5%8F%B0%E7%81%A3%E9%AB%98%E9%90%B5-1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" t="19898" r="-653" b="10456"/>
          <a:stretch/>
        </p:blipFill>
        <p:spPr bwMode="auto">
          <a:xfrm>
            <a:off x="2445659" y="2408391"/>
            <a:ext cx="1742025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http://ptx.transportdata.tw/PTX/Content/Images/Thirpty/%E5%8F%B0%E7%81%A3%E9%90%B5%E8%B7%AF-1.gif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101" y="2458600"/>
            <a:ext cx="2022631" cy="42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 descr="http://ptx.transportdata.tw/PTX/Content/Images/Thirpty/%E4%BA%A4%E9%80%9A%E9%83%A8%E6%B0%91%E8%88%AA%E5%B1%8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369" y="6092907"/>
            <a:ext cx="685714" cy="68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http://ptx.transportdata.tw/PTX/Content/Images/Thirpty/%E4%BA%A4%E9%80%9A%E7%B6%B2%E8%B7%AF%E5%9C%B0%E7%90%86%E8%B3%87%E8%A8%8A%E5%80%89%E5%84%B2%E7%B3%BB%E7%B5%B1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972" y="5580772"/>
            <a:ext cx="1683650" cy="46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圖片 23" descr="c:\users\user\Desktop\新竹市政府交通局.PNG"/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426" y="3088541"/>
            <a:ext cx="1729907" cy="459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圖片 24" descr="c:\users\user\Desktop\新竹縣觀光旅遊處.gif"/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57" y="4171631"/>
            <a:ext cx="1694950" cy="57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圖片 25" descr="c:\users\user\Desktop\苗栗縣工務處.PNG"/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297" y="4202237"/>
            <a:ext cx="1876917" cy="6356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/>
          <p:cNvSpPr txBox="1"/>
          <p:nvPr/>
        </p:nvSpPr>
        <p:spPr>
          <a:xfrm>
            <a:off x="390949" y="1405225"/>
            <a:ext cx="8183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目前提供資料單位包括：公路總局、全國各縣市交通管理</a:t>
            </a:r>
            <a:r>
              <a:rPr lang="zh-TW" altLang="en-US" sz="20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機關、民航局、桃機</a:t>
            </a:r>
            <a:r>
              <a:rPr lang="zh-TW" altLang="en-US" sz="2000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公司、臺鐵、高鐵、台北捷運、高雄捷運、觀光局、氣象局、環保署、</a:t>
            </a:r>
            <a:r>
              <a:rPr lang="en-US" altLang="zh-TW" sz="2000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GIS-T</a:t>
            </a:r>
            <a:r>
              <a:rPr lang="zh-TW" altLang="en-US" sz="2000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等，已逾</a:t>
            </a:r>
            <a:r>
              <a:rPr lang="en-US" altLang="zh-TW" sz="2000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2000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個公私機關單位。</a:t>
            </a:r>
            <a:endParaRPr lang="zh-TW" altLang="en-US" sz="20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圖片 26" descr="c:\users\user\Desktop\logo\彰化縣政府城市暨觀光發展處.PNG"/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728" y="4202237"/>
            <a:ext cx="185737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圖片 27" descr="c:\users\user\Desktop\基隆市公車處.PNG"/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457" y="3660760"/>
            <a:ext cx="1694950" cy="452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圖片 29" descr="c:\users\user\Desktop\南投縣工務處.PNG"/>
          <p:cNvPicPr/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657" y="3660739"/>
            <a:ext cx="1742676" cy="621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圖片 30" descr="c:\users\user\Desktop\雲林縣工務處.PNG"/>
          <p:cNvPicPr/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923868"/>
            <a:ext cx="1704663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圖片 31" descr="c:\users\user\Desktop\嘉義市政府交通觀光處.PNG"/>
          <p:cNvPicPr/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932" y="4918972"/>
            <a:ext cx="195616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圖片 32" descr="c:\users\user\Desktop\嘉義縣公共汽車管理處.PNG"/>
          <p:cNvPicPr/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359" y="4940562"/>
            <a:ext cx="1593048" cy="414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圖片 33" descr="c:\users\user\Desktop\屏東縣政府城鄉發展處.PNG"/>
          <p:cNvPicPr/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164" y="4382164"/>
            <a:ext cx="1662458" cy="4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圖片 34" descr="c:\users\user\Desktop\logo\宜蘭縣政府建設處.PNG"/>
          <p:cNvPicPr/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70" y="5594126"/>
            <a:ext cx="1594237" cy="39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圖片 35" descr="c:\users\user\Desktop\花蓮縣政府建設處.PNG"/>
          <p:cNvPicPr/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162" y="5603076"/>
            <a:ext cx="1593048" cy="387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圖片 36" descr="c:\users\user\Desktop\logo\台東縣政府建設處.PNG"/>
          <p:cNvPicPr/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882" y="5580773"/>
            <a:ext cx="1621525" cy="422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圖片 37" descr="c:\users\user\Desktop\logo\澎湖縣政府公共車船管理處.PNG"/>
          <p:cNvPicPr/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002" y="5102337"/>
            <a:ext cx="1698620" cy="310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圖片 38" descr="c:\users\user\Desktop\金門縣政府車船管理處.PNG"/>
          <p:cNvPicPr/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29" y="6217196"/>
            <a:ext cx="1672878" cy="5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圖片 39" descr="c:\users\user\Desktop\8c3fb1ab.jpg"/>
          <p:cNvPicPr/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199" y="6164821"/>
            <a:ext cx="1743710" cy="56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圖片 40" descr="c:\users\user\Desktop\CWB漸層logo.png"/>
          <p:cNvPicPr/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719" y="6114423"/>
            <a:ext cx="1072030" cy="61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40" y="6139621"/>
            <a:ext cx="598213" cy="58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標準化格式</a:t>
            </a:r>
            <a:r>
              <a:rPr lang="en-US" altLang="zh-TW" dirty="0" smtClean="0"/>
              <a:t>(1/3)-</a:t>
            </a:r>
            <a:r>
              <a:rPr lang="zh-TW" altLang="en-US" dirty="0" smtClean="0"/>
              <a:t>公共運輸旅運資料標準</a:t>
            </a:r>
            <a:endParaRPr lang="zh-TW" altLang="en-US" dirty="0"/>
          </a:p>
        </p:txBody>
      </p:sp>
      <p:pic>
        <p:nvPicPr>
          <p:cNvPr id="7" name="圖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218" y="1412776"/>
            <a:ext cx="5400600" cy="2914219"/>
          </a:xfrm>
          <a:prstGeom prst="rect">
            <a:avLst/>
          </a:prstGeom>
        </p:spPr>
      </p:pic>
      <p:pic>
        <p:nvPicPr>
          <p:cNvPr id="10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147" y="4735801"/>
            <a:ext cx="1829817" cy="1179689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11" name="圖片 10" descr="http://img.brothersoft.com/screenshots/softimage/a/altova_xmlspy_enterprise_edition_2007-60072-1.jpeg">
            <a:hlinkClick r:id="rId4"/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670444"/>
            <a:ext cx="1829516" cy="124504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矩形 14"/>
          <p:cNvSpPr/>
          <p:nvPr/>
        </p:nvSpPr>
        <p:spPr>
          <a:xfrm>
            <a:off x="4055825" y="435581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ＥＡ建模</a:t>
            </a:r>
            <a:endParaRPr lang="zh-TW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24841" y="4326995"/>
            <a:ext cx="116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XML SPY</a:t>
            </a:r>
            <a:endParaRPr lang="zh-TW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0"/>
          </p:nvPr>
        </p:nvSpPr>
        <p:spPr>
          <a:xfrm>
            <a:off x="6951241" y="6366814"/>
            <a:ext cx="573087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37FDCB8-9C6F-4F18-B4CC-64F53A2E199B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3045632" cy="4502714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矩形圖說文字 2"/>
          <p:cNvSpPr/>
          <p:nvPr/>
        </p:nvSpPr>
        <p:spPr>
          <a:xfrm>
            <a:off x="1979712" y="6021288"/>
            <a:ext cx="4608512" cy="504056"/>
          </a:xfrm>
          <a:prstGeom prst="wedgeRectCallout">
            <a:avLst>
              <a:gd name="adj1" fmla="val -40688"/>
              <a:gd name="adj2" fmla="val -91641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來源參與、嚴謹訂定、加值回饋、滾動修正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23528" y="6021288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105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月公告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v1.0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</a:t>
            </a:r>
            <a:r>
              <a:rPr lang="en-US" altLang="zh-TW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v1.1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修正</a:t>
            </a: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9185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預設簡報設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預設簡報設計">
      <a:majorFont>
        <a:latin typeface="Arial"/>
        <a:ea typeface="MS Gothic"/>
        <a:cs typeface=""/>
      </a:majorFont>
      <a:minorFont>
        <a:latin typeface="MS Gothic"/>
        <a:ea typeface="MS Gothic"/>
        <a:cs typeface="華康中黑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16975</TotalTime>
  <Words>2366</Words>
  <Application>Microsoft Office PowerPoint</Application>
  <PresentationFormat>如螢幕大小 (4:3)</PresentationFormat>
  <Paragraphs>329</Paragraphs>
  <Slides>22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2" baseType="lpstr">
      <vt:lpstr>MS Gothic</vt:lpstr>
      <vt:lpstr>華康中黑體</vt:lpstr>
      <vt:lpstr>華康中圓體(P)</vt:lpstr>
      <vt:lpstr>微軟正黑體</vt:lpstr>
      <vt:lpstr>新細明體</vt:lpstr>
      <vt:lpstr>Arial</vt:lpstr>
      <vt:lpstr>Arial Black</vt:lpstr>
      <vt:lpstr>Times New Roman</vt:lpstr>
      <vt:lpstr>Wingdings</vt:lpstr>
      <vt:lpstr>預設簡報設計</vt:lpstr>
      <vt:lpstr>PowerPoint 簡報</vt:lpstr>
      <vt:lpstr>簡報大綱</vt:lpstr>
      <vt:lpstr>國內公共運輸資訊流通現況</vt:lpstr>
      <vt:lpstr>交通部積極推動公共運輸資訊整合開放</vt:lpstr>
      <vt:lpstr>開放旅運資料服務給產官學研加值應用</vt:lpstr>
      <vt:lpstr>PTX服務平臺組成及特色</vt:lpstr>
      <vt:lpstr>跨運具公共運輸資料整合(1/2)</vt:lpstr>
      <vt:lpstr>跨運具公共運輸資料整合(2/2)</vt:lpstr>
      <vt:lpstr>標準化格式(1/3)-公共運輸旅運資料標準</vt:lpstr>
      <vt:lpstr>標準化格式(2/3)-PTX APIs</vt:lpstr>
      <vt:lpstr>標準化格式(3/3)-PTX APIs</vt:lpstr>
      <vt:lpstr>建立跨單位協作機制(1/2)</vt:lpstr>
      <vt:lpstr>建立跨單位協作機制(2/2)</vt:lpstr>
      <vt:lpstr>平臺試運轉現況及成效(1/4)</vt:lpstr>
      <vt:lpstr>平臺試運轉現況及成效(2/4) </vt:lpstr>
      <vt:lpstr>平臺試運轉現況及成效(3/4)</vt:lpstr>
      <vt:lpstr>平臺試運轉現況及成效(4/4) - 流量統計</vt:lpstr>
      <vt:lpstr>加值應用推廣(1/3)</vt:lpstr>
      <vt:lpstr>PowerPoint 簡報</vt:lpstr>
      <vt:lpstr>加值應用推廣(3/3)-會員權益</vt:lpstr>
      <vt:lpstr>後續預計供應資料服務</vt:lpstr>
      <vt:lpstr>歡迎各界踴躍加入會員使用PTX API！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Chatwin</dc:creator>
  <cp:lastModifiedBy>宋淳伍(Chatwin Sung)</cp:lastModifiedBy>
  <cp:revision>4633</cp:revision>
  <cp:lastPrinted>2016-02-18T04:34:36Z</cp:lastPrinted>
  <dcterms:created xsi:type="dcterms:W3CDTF">2007-08-23T09:28:02Z</dcterms:created>
  <dcterms:modified xsi:type="dcterms:W3CDTF">2016-08-08T04:29:37Z</dcterms:modified>
</cp:coreProperties>
</file>